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embeddings/oleObject8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8"/>
  </p:notesMasterIdLst>
  <p:sldIdLst>
    <p:sldId id="256" r:id="rId2"/>
    <p:sldId id="411" r:id="rId3"/>
    <p:sldId id="412" r:id="rId4"/>
    <p:sldId id="416" r:id="rId5"/>
    <p:sldId id="417" r:id="rId6"/>
    <p:sldId id="419" r:id="rId7"/>
    <p:sldId id="449" r:id="rId8"/>
    <p:sldId id="450" r:id="rId9"/>
    <p:sldId id="418" r:id="rId10"/>
    <p:sldId id="420" r:id="rId11"/>
    <p:sldId id="421" r:id="rId12"/>
    <p:sldId id="448" r:id="rId13"/>
    <p:sldId id="422" r:id="rId14"/>
    <p:sldId id="446" r:id="rId15"/>
    <p:sldId id="447" r:id="rId16"/>
    <p:sldId id="425" r:id="rId17"/>
    <p:sldId id="428" r:id="rId18"/>
    <p:sldId id="431" r:id="rId19"/>
    <p:sldId id="427" r:id="rId20"/>
    <p:sldId id="429" r:id="rId21"/>
    <p:sldId id="430" r:id="rId22"/>
    <p:sldId id="432" r:id="rId23"/>
    <p:sldId id="433" r:id="rId24"/>
    <p:sldId id="434" r:id="rId25"/>
    <p:sldId id="435" r:id="rId26"/>
    <p:sldId id="436" r:id="rId27"/>
    <p:sldId id="437" r:id="rId28"/>
    <p:sldId id="438" r:id="rId29"/>
    <p:sldId id="439" r:id="rId30"/>
    <p:sldId id="440" r:id="rId31"/>
    <p:sldId id="441" r:id="rId32"/>
    <p:sldId id="442" r:id="rId33"/>
    <p:sldId id="443" r:id="rId34"/>
    <p:sldId id="444" r:id="rId35"/>
    <p:sldId id="445" r:id="rId36"/>
    <p:sldId id="357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48" autoAdjust="0"/>
    <p:restoredTop sz="95030" autoAdjust="0"/>
  </p:normalViewPr>
  <p:slideViewPr>
    <p:cSldViewPr snapToGrid="0" snapToObjects="1">
      <p:cViewPr varScale="1">
        <p:scale>
          <a:sx n="96" d="100"/>
          <a:sy n="96" d="100"/>
        </p:scale>
        <p:origin x="-81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Relationship Id="rId2" Type="http://schemas.openxmlformats.org/officeDocument/2006/relationships/image" Target="../media/image8.wmf"/><Relationship Id="rId3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AF6527-18CE-2A4C-96EB-C33FBB97A4DC}" type="datetimeFigureOut">
              <a:rPr lang="en-US" smtClean="0"/>
              <a:t>10/10/16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D00E09-4629-2645-AB5C-A4908981F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2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10/10/16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4F9D4B60-68C7-FC45-BBAA-EA3CF0300460}" type="datetimeFigureOut">
              <a:rPr lang="en-US" smtClean="0"/>
              <a:t>10/10/16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10/10/16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10/10/16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008" y="0"/>
            <a:ext cx="8666252" cy="939316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10/10/16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10/10/16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10/10/16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10/10/16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10/10/16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10/10/16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478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10/10/16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10/10/16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-1" y="939317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1"/>
            <a:ext cx="9143999" cy="939316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564" y="125940"/>
            <a:ext cx="8673696" cy="786917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564" y="1084845"/>
            <a:ext cx="8673696" cy="5458304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2008" y="656960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4F9D4B60-68C7-FC45-BBAA-EA3CF0300460}" type="datetimeFigureOut">
              <a:rPr lang="en-US" smtClean="0"/>
              <a:t>10/10/16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15720" y="6569608"/>
            <a:ext cx="5788676" cy="288391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56960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84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20" Type="http://schemas.openxmlformats.org/officeDocument/2006/relationships/image" Target="../media/image61.png"/><Relationship Id="rId21" Type="http://schemas.openxmlformats.org/officeDocument/2006/relationships/image" Target="../media/image62.png"/><Relationship Id="rId10" Type="http://schemas.openxmlformats.org/officeDocument/2006/relationships/tags" Target="../tags/tag68.xml"/><Relationship Id="rId11" Type="http://schemas.openxmlformats.org/officeDocument/2006/relationships/slideLayout" Target="../slideLayouts/slideLayout2.xml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55.png"/><Relationship Id="rId15" Type="http://schemas.openxmlformats.org/officeDocument/2006/relationships/image" Target="../media/image56.png"/><Relationship Id="rId16" Type="http://schemas.openxmlformats.org/officeDocument/2006/relationships/image" Target="../media/image57.png"/><Relationship Id="rId17" Type="http://schemas.openxmlformats.org/officeDocument/2006/relationships/image" Target="../media/image58.png"/><Relationship Id="rId18" Type="http://schemas.openxmlformats.org/officeDocument/2006/relationships/image" Target="../media/image59.png"/><Relationship Id="rId19" Type="http://schemas.openxmlformats.org/officeDocument/2006/relationships/image" Target="../media/image60.png"/><Relationship Id="rId1" Type="http://schemas.openxmlformats.org/officeDocument/2006/relationships/tags" Target="../tags/tag59.xml"/><Relationship Id="rId2" Type="http://schemas.openxmlformats.org/officeDocument/2006/relationships/tags" Target="../tags/tag60.xml"/><Relationship Id="rId3" Type="http://schemas.openxmlformats.org/officeDocument/2006/relationships/tags" Target="../tags/tag61.xml"/><Relationship Id="rId4" Type="http://schemas.openxmlformats.org/officeDocument/2006/relationships/tags" Target="../tags/tag62.xml"/><Relationship Id="rId5" Type="http://schemas.openxmlformats.org/officeDocument/2006/relationships/tags" Target="../tags/tag63.xml"/><Relationship Id="rId6" Type="http://schemas.openxmlformats.org/officeDocument/2006/relationships/tags" Target="../tags/tag64.xml"/><Relationship Id="rId7" Type="http://schemas.openxmlformats.org/officeDocument/2006/relationships/tags" Target="../tags/tag65.xml"/><Relationship Id="rId8" Type="http://schemas.openxmlformats.org/officeDocument/2006/relationships/tags" Target="../tags/tag66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.png"/><Relationship Id="rId12" Type="http://schemas.openxmlformats.org/officeDocument/2006/relationships/image" Target="../media/image67.png"/><Relationship Id="rId13" Type="http://schemas.openxmlformats.org/officeDocument/2006/relationships/image" Target="../media/image68.png"/><Relationship Id="rId1" Type="http://schemas.openxmlformats.org/officeDocument/2006/relationships/tags" Target="../tags/tag69.xml"/><Relationship Id="rId2" Type="http://schemas.openxmlformats.org/officeDocument/2006/relationships/tags" Target="../tags/tag70.xml"/><Relationship Id="rId3" Type="http://schemas.openxmlformats.org/officeDocument/2006/relationships/tags" Target="../tags/tag71.xml"/><Relationship Id="rId4" Type="http://schemas.openxmlformats.org/officeDocument/2006/relationships/tags" Target="../tags/tag72.xml"/><Relationship Id="rId5" Type="http://schemas.openxmlformats.org/officeDocument/2006/relationships/tags" Target="../tags/tag73.xml"/><Relationship Id="rId6" Type="http://schemas.openxmlformats.org/officeDocument/2006/relationships/tags" Target="../tags/tag74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jp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0.png"/><Relationship Id="rId12" Type="http://schemas.openxmlformats.org/officeDocument/2006/relationships/image" Target="../media/image71.wmf"/><Relationship Id="rId13" Type="http://schemas.openxmlformats.org/officeDocument/2006/relationships/image" Target="../media/image72.png"/><Relationship Id="rId14" Type="http://schemas.openxmlformats.org/officeDocument/2006/relationships/image" Target="../media/image73.png"/><Relationship Id="rId15" Type="http://schemas.openxmlformats.org/officeDocument/2006/relationships/image" Target="../media/image74.png"/><Relationship Id="rId16" Type="http://schemas.openxmlformats.org/officeDocument/2006/relationships/image" Target="../media/image75.png"/><Relationship Id="rId17" Type="http://schemas.openxmlformats.org/officeDocument/2006/relationships/image" Target="../media/image76.png"/><Relationship Id="rId18" Type="http://schemas.openxmlformats.org/officeDocument/2006/relationships/image" Target="../media/image77.png"/><Relationship Id="rId19" Type="http://schemas.openxmlformats.org/officeDocument/2006/relationships/image" Target="../media/image78.jpg"/><Relationship Id="rId1" Type="http://schemas.openxmlformats.org/officeDocument/2006/relationships/tags" Target="../tags/tag75.xml"/><Relationship Id="rId2" Type="http://schemas.openxmlformats.org/officeDocument/2006/relationships/tags" Target="../tags/tag76.xml"/><Relationship Id="rId3" Type="http://schemas.openxmlformats.org/officeDocument/2006/relationships/tags" Target="../tags/tag77.xml"/><Relationship Id="rId4" Type="http://schemas.openxmlformats.org/officeDocument/2006/relationships/tags" Target="../tags/tag78.xml"/><Relationship Id="rId5" Type="http://schemas.openxmlformats.org/officeDocument/2006/relationships/tags" Target="../tags/tag79.xml"/><Relationship Id="rId6" Type="http://schemas.openxmlformats.org/officeDocument/2006/relationships/tags" Target="../tags/tag80.xml"/><Relationship Id="rId7" Type="http://schemas.openxmlformats.org/officeDocument/2006/relationships/tags" Target="../tags/tag81.xml"/><Relationship Id="rId8" Type="http://schemas.openxmlformats.org/officeDocument/2006/relationships/tags" Target="../tags/tag82.xml"/><Relationship Id="rId9" Type="http://schemas.openxmlformats.org/officeDocument/2006/relationships/tags" Target="../tags/tag83.xml"/><Relationship Id="rId10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4" Type="http://schemas.openxmlformats.org/officeDocument/2006/relationships/image" Target="../media/image81.gif"/><Relationship Id="rId5" Type="http://schemas.openxmlformats.org/officeDocument/2006/relationships/oleObject" Target="../embeddings/oleObject6.bin"/><Relationship Id="rId6" Type="http://schemas.openxmlformats.org/officeDocument/2006/relationships/image" Target="../media/image79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82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4" Type="http://schemas.openxmlformats.org/officeDocument/2006/relationships/tags" Target="../tags/tag87.xml"/><Relationship Id="rId5" Type="http://schemas.openxmlformats.org/officeDocument/2006/relationships/tags" Target="../tags/tag88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8.png"/><Relationship Id="rId10" Type="http://schemas.openxmlformats.org/officeDocument/2006/relationships/image" Target="../media/image83.png"/><Relationship Id="rId11" Type="http://schemas.openxmlformats.org/officeDocument/2006/relationships/image" Target="../media/image84.png"/><Relationship Id="rId1" Type="http://schemas.openxmlformats.org/officeDocument/2006/relationships/tags" Target="../tags/tag84.xml"/><Relationship Id="rId2" Type="http://schemas.openxmlformats.org/officeDocument/2006/relationships/tags" Target="../tags/tag85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20" Type="http://schemas.openxmlformats.org/officeDocument/2006/relationships/image" Target="../media/image87.png"/><Relationship Id="rId21" Type="http://schemas.openxmlformats.org/officeDocument/2006/relationships/image" Target="../media/image88.png"/><Relationship Id="rId22" Type="http://schemas.openxmlformats.org/officeDocument/2006/relationships/image" Target="../media/image89.png"/><Relationship Id="rId23" Type="http://schemas.openxmlformats.org/officeDocument/2006/relationships/image" Target="../media/image90.png"/><Relationship Id="rId24" Type="http://schemas.openxmlformats.org/officeDocument/2006/relationships/image" Target="../media/image91.png"/><Relationship Id="rId25" Type="http://schemas.openxmlformats.org/officeDocument/2006/relationships/image" Target="../media/image92.png"/><Relationship Id="rId26" Type="http://schemas.openxmlformats.org/officeDocument/2006/relationships/image" Target="../media/image93.png"/><Relationship Id="rId27" Type="http://schemas.openxmlformats.org/officeDocument/2006/relationships/image" Target="../media/image94.png"/><Relationship Id="rId28" Type="http://schemas.openxmlformats.org/officeDocument/2006/relationships/image" Target="../media/image95.png"/><Relationship Id="rId29" Type="http://schemas.openxmlformats.org/officeDocument/2006/relationships/image" Target="../media/image96.png"/><Relationship Id="rId30" Type="http://schemas.openxmlformats.org/officeDocument/2006/relationships/image" Target="../media/image97.png"/><Relationship Id="rId31" Type="http://schemas.openxmlformats.org/officeDocument/2006/relationships/image" Target="../media/image98.png"/><Relationship Id="rId10" Type="http://schemas.openxmlformats.org/officeDocument/2006/relationships/tags" Target="../tags/tag98.xml"/><Relationship Id="rId11" Type="http://schemas.openxmlformats.org/officeDocument/2006/relationships/tags" Target="../tags/tag99.xml"/><Relationship Id="rId12" Type="http://schemas.openxmlformats.org/officeDocument/2006/relationships/tags" Target="../tags/tag100.xml"/><Relationship Id="rId13" Type="http://schemas.openxmlformats.org/officeDocument/2006/relationships/tags" Target="../tags/tag101.xml"/><Relationship Id="rId14" Type="http://schemas.openxmlformats.org/officeDocument/2006/relationships/tags" Target="../tags/tag102.xml"/><Relationship Id="rId15" Type="http://schemas.openxmlformats.org/officeDocument/2006/relationships/tags" Target="../tags/tag103.xml"/><Relationship Id="rId16" Type="http://schemas.openxmlformats.org/officeDocument/2006/relationships/tags" Target="../tags/tag104.xml"/><Relationship Id="rId17" Type="http://schemas.openxmlformats.org/officeDocument/2006/relationships/slideLayout" Target="../slideLayouts/slideLayout2.xml"/><Relationship Id="rId18" Type="http://schemas.openxmlformats.org/officeDocument/2006/relationships/image" Target="../media/image85.png"/><Relationship Id="rId19" Type="http://schemas.openxmlformats.org/officeDocument/2006/relationships/image" Target="../media/image86.png"/><Relationship Id="rId1" Type="http://schemas.openxmlformats.org/officeDocument/2006/relationships/tags" Target="../tags/tag89.xml"/><Relationship Id="rId2" Type="http://schemas.openxmlformats.org/officeDocument/2006/relationships/tags" Target="../tags/tag90.xml"/><Relationship Id="rId3" Type="http://schemas.openxmlformats.org/officeDocument/2006/relationships/tags" Target="../tags/tag91.xml"/><Relationship Id="rId4" Type="http://schemas.openxmlformats.org/officeDocument/2006/relationships/tags" Target="../tags/tag92.xml"/><Relationship Id="rId5" Type="http://schemas.openxmlformats.org/officeDocument/2006/relationships/tags" Target="../tags/tag93.xml"/><Relationship Id="rId6" Type="http://schemas.openxmlformats.org/officeDocument/2006/relationships/tags" Target="../tags/tag94.xml"/><Relationship Id="rId7" Type="http://schemas.openxmlformats.org/officeDocument/2006/relationships/tags" Target="../tags/tag95.xml"/><Relationship Id="rId8" Type="http://schemas.openxmlformats.org/officeDocument/2006/relationships/tags" Target="../tags/tag96.xml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0.png"/><Relationship Id="rId12" Type="http://schemas.openxmlformats.org/officeDocument/2006/relationships/image" Target="../media/image101.png"/><Relationship Id="rId13" Type="http://schemas.openxmlformats.org/officeDocument/2006/relationships/image" Target="../media/image102.png"/><Relationship Id="rId14" Type="http://schemas.openxmlformats.org/officeDocument/2006/relationships/image" Target="../media/image103.png"/><Relationship Id="rId15" Type="http://schemas.openxmlformats.org/officeDocument/2006/relationships/image" Target="../media/image104.png"/><Relationship Id="rId16" Type="http://schemas.openxmlformats.org/officeDocument/2006/relationships/image" Target="../media/image105.png"/><Relationship Id="rId17" Type="http://schemas.openxmlformats.org/officeDocument/2006/relationships/image" Target="../media/image106.png"/><Relationship Id="rId1" Type="http://schemas.openxmlformats.org/officeDocument/2006/relationships/tags" Target="../tags/tag105.xml"/><Relationship Id="rId2" Type="http://schemas.openxmlformats.org/officeDocument/2006/relationships/tags" Target="../tags/tag106.xml"/><Relationship Id="rId3" Type="http://schemas.openxmlformats.org/officeDocument/2006/relationships/tags" Target="../tags/tag107.xml"/><Relationship Id="rId4" Type="http://schemas.openxmlformats.org/officeDocument/2006/relationships/tags" Target="../tags/tag108.xml"/><Relationship Id="rId5" Type="http://schemas.openxmlformats.org/officeDocument/2006/relationships/tags" Target="../tags/tag109.xml"/><Relationship Id="rId6" Type="http://schemas.openxmlformats.org/officeDocument/2006/relationships/tags" Target="../tags/tag110.xml"/><Relationship Id="rId7" Type="http://schemas.openxmlformats.org/officeDocument/2006/relationships/tags" Target="../tags/tag111.xml"/><Relationship Id="rId8" Type="http://schemas.openxmlformats.org/officeDocument/2006/relationships/tags" Target="../tags/tag112.xml"/><Relationship Id="rId9" Type="http://schemas.openxmlformats.org/officeDocument/2006/relationships/slideLayout" Target="../slideLayouts/slideLayout2.xml"/><Relationship Id="rId10" Type="http://schemas.openxmlformats.org/officeDocument/2006/relationships/image" Target="../media/image9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3.w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4.wmf"/><Relationship Id="rId8" Type="http://schemas.openxmlformats.org/officeDocument/2006/relationships/image" Target="../media/image6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115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1" Type="http://schemas.openxmlformats.org/officeDocument/2006/relationships/tags" Target="../tags/tag113.xml"/><Relationship Id="rId2" Type="http://schemas.openxmlformats.org/officeDocument/2006/relationships/tags" Target="../tags/tag114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124.xml"/><Relationship Id="rId20" Type="http://schemas.openxmlformats.org/officeDocument/2006/relationships/image" Target="../media/image114.png"/><Relationship Id="rId21" Type="http://schemas.openxmlformats.org/officeDocument/2006/relationships/image" Target="../media/image115.png"/><Relationship Id="rId22" Type="http://schemas.openxmlformats.org/officeDocument/2006/relationships/image" Target="../media/image116.png"/><Relationship Id="rId23" Type="http://schemas.openxmlformats.org/officeDocument/2006/relationships/image" Target="../media/image117.png"/><Relationship Id="rId24" Type="http://schemas.openxmlformats.org/officeDocument/2006/relationships/image" Target="../media/image118.png"/><Relationship Id="rId25" Type="http://schemas.openxmlformats.org/officeDocument/2006/relationships/image" Target="../media/image119.png"/><Relationship Id="rId10" Type="http://schemas.openxmlformats.org/officeDocument/2006/relationships/tags" Target="../tags/tag125.xml"/><Relationship Id="rId11" Type="http://schemas.openxmlformats.org/officeDocument/2006/relationships/tags" Target="../tags/tag126.xml"/><Relationship Id="rId12" Type="http://schemas.openxmlformats.org/officeDocument/2006/relationships/tags" Target="../tags/tag127.xml"/><Relationship Id="rId13" Type="http://schemas.openxmlformats.org/officeDocument/2006/relationships/slideLayout" Target="../slideLayouts/slideLayout2.xml"/><Relationship Id="rId14" Type="http://schemas.openxmlformats.org/officeDocument/2006/relationships/image" Target="../media/image28.png"/><Relationship Id="rId15" Type="http://schemas.openxmlformats.org/officeDocument/2006/relationships/image" Target="../media/image29.png"/><Relationship Id="rId16" Type="http://schemas.openxmlformats.org/officeDocument/2006/relationships/image" Target="../media/image110.png"/><Relationship Id="rId17" Type="http://schemas.openxmlformats.org/officeDocument/2006/relationships/image" Target="../media/image111.png"/><Relationship Id="rId18" Type="http://schemas.openxmlformats.org/officeDocument/2006/relationships/image" Target="../media/image112.png"/><Relationship Id="rId19" Type="http://schemas.openxmlformats.org/officeDocument/2006/relationships/image" Target="../media/image113.png"/><Relationship Id="rId1" Type="http://schemas.openxmlformats.org/officeDocument/2006/relationships/tags" Target="../tags/tag116.xml"/><Relationship Id="rId2" Type="http://schemas.openxmlformats.org/officeDocument/2006/relationships/tags" Target="../tags/tag117.xml"/><Relationship Id="rId3" Type="http://schemas.openxmlformats.org/officeDocument/2006/relationships/tags" Target="../tags/tag118.xml"/><Relationship Id="rId4" Type="http://schemas.openxmlformats.org/officeDocument/2006/relationships/tags" Target="../tags/tag119.xml"/><Relationship Id="rId5" Type="http://schemas.openxmlformats.org/officeDocument/2006/relationships/tags" Target="../tags/tag120.xml"/><Relationship Id="rId6" Type="http://schemas.openxmlformats.org/officeDocument/2006/relationships/tags" Target="../tags/tag121.xml"/><Relationship Id="rId7" Type="http://schemas.openxmlformats.org/officeDocument/2006/relationships/tags" Target="../tags/tag122.xml"/><Relationship Id="rId8" Type="http://schemas.openxmlformats.org/officeDocument/2006/relationships/tags" Target="../tags/tag123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136.xml"/><Relationship Id="rId20" Type="http://schemas.openxmlformats.org/officeDocument/2006/relationships/image" Target="../media/image125.png"/><Relationship Id="rId21" Type="http://schemas.openxmlformats.org/officeDocument/2006/relationships/image" Target="../media/image126.png"/><Relationship Id="rId22" Type="http://schemas.openxmlformats.org/officeDocument/2006/relationships/image" Target="../media/image127.png"/><Relationship Id="rId23" Type="http://schemas.openxmlformats.org/officeDocument/2006/relationships/image" Target="../media/image128.png"/><Relationship Id="rId24" Type="http://schemas.openxmlformats.org/officeDocument/2006/relationships/image" Target="../media/image129.png"/><Relationship Id="rId10" Type="http://schemas.openxmlformats.org/officeDocument/2006/relationships/tags" Target="../tags/tag137.xml"/><Relationship Id="rId11" Type="http://schemas.openxmlformats.org/officeDocument/2006/relationships/tags" Target="../tags/tag138.xml"/><Relationship Id="rId12" Type="http://schemas.openxmlformats.org/officeDocument/2006/relationships/tags" Target="../tags/tag139.xml"/><Relationship Id="rId13" Type="http://schemas.openxmlformats.org/officeDocument/2006/relationships/tags" Target="../tags/tag140.xml"/><Relationship Id="rId14" Type="http://schemas.openxmlformats.org/officeDocument/2006/relationships/slideLayout" Target="../slideLayouts/slideLayout2.xml"/><Relationship Id="rId15" Type="http://schemas.openxmlformats.org/officeDocument/2006/relationships/image" Target="../media/image120.png"/><Relationship Id="rId16" Type="http://schemas.openxmlformats.org/officeDocument/2006/relationships/image" Target="../media/image121.png"/><Relationship Id="rId17" Type="http://schemas.openxmlformats.org/officeDocument/2006/relationships/image" Target="../media/image122.png"/><Relationship Id="rId18" Type="http://schemas.openxmlformats.org/officeDocument/2006/relationships/image" Target="../media/image123.png"/><Relationship Id="rId19" Type="http://schemas.openxmlformats.org/officeDocument/2006/relationships/image" Target="../media/image124.png"/><Relationship Id="rId1" Type="http://schemas.openxmlformats.org/officeDocument/2006/relationships/tags" Target="../tags/tag128.xml"/><Relationship Id="rId2" Type="http://schemas.openxmlformats.org/officeDocument/2006/relationships/tags" Target="../tags/tag129.xml"/><Relationship Id="rId3" Type="http://schemas.openxmlformats.org/officeDocument/2006/relationships/tags" Target="../tags/tag130.xml"/><Relationship Id="rId4" Type="http://schemas.openxmlformats.org/officeDocument/2006/relationships/tags" Target="../tags/tag131.xml"/><Relationship Id="rId5" Type="http://schemas.openxmlformats.org/officeDocument/2006/relationships/tags" Target="../tags/tag132.xml"/><Relationship Id="rId6" Type="http://schemas.openxmlformats.org/officeDocument/2006/relationships/tags" Target="../tags/tag133.xml"/><Relationship Id="rId7" Type="http://schemas.openxmlformats.org/officeDocument/2006/relationships/tags" Target="../tags/tag134.xml"/><Relationship Id="rId8" Type="http://schemas.openxmlformats.org/officeDocument/2006/relationships/tags" Target="../tags/tag135.xml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2.png"/><Relationship Id="rId12" Type="http://schemas.openxmlformats.org/officeDocument/2006/relationships/image" Target="../media/image133.png"/><Relationship Id="rId13" Type="http://schemas.openxmlformats.org/officeDocument/2006/relationships/image" Target="../media/image128.png"/><Relationship Id="rId14" Type="http://schemas.openxmlformats.org/officeDocument/2006/relationships/image" Target="../media/image134.png"/><Relationship Id="rId15" Type="http://schemas.openxmlformats.org/officeDocument/2006/relationships/image" Target="../media/image135.png"/><Relationship Id="rId1" Type="http://schemas.openxmlformats.org/officeDocument/2006/relationships/tags" Target="../tags/tag141.xml"/><Relationship Id="rId2" Type="http://schemas.openxmlformats.org/officeDocument/2006/relationships/tags" Target="../tags/tag142.xml"/><Relationship Id="rId3" Type="http://schemas.openxmlformats.org/officeDocument/2006/relationships/tags" Target="../tags/tag143.xml"/><Relationship Id="rId4" Type="http://schemas.openxmlformats.org/officeDocument/2006/relationships/tags" Target="../tags/tag144.xml"/><Relationship Id="rId5" Type="http://schemas.openxmlformats.org/officeDocument/2006/relationships/tags" Target="../tags/tag145.xml"/><Relationship Id="rId6" Type="http://schemas.openxmlformats.org/officeDocument/2006/relationships/tags" Target="../tags/tag146.xml"/><Relationship Id="rId7" Type="http://schemas.openxmlformats.org/officeDocument/2006/relationships/tags" Target="../tags/tag147.xml"/><Relationship Id="rId8" Type="http://schemas.openxmlformats.org/officeDocument/2006/relationships/slideLayout" Target="../slideLayouts/slideLayout2.xml"/><Relationship Id="rId9" Type="http://schemas.openxmlformats.org/officeDocument/2006/relationships/image" Target="../media/image130.png"/><Relationship Id="rId10" Type="http://schemas.openxmlformats.org/officeDocument/2006/relationships/image" Target="../media/image131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4.png"/><Relationship Id="rId12" Type="http://schemas.openxmlformats.org/officeDocument/2006/relationships/image" Target="../media/image138.png"/><Relationship Id="rId13" Type="http://schemas.openxmlformats.org/officeDocument/2006/relationships/image" Target="../media/image120.png"/><Relationship Id="rId14" Type="http://schemas.openxmlformats.org/officeDocument/2006/relationships/image" Target="../media/image139.png"/><Relationship Id="rId1" Type="http://schemas.openxmlformats.org/officeDocument/2006/relationships/tags" Target="../tags/tag148.xml"/><Relationship Id="rId2" Type="http://schemas.openxmlformats.org/officeDocument/2006/relationships/tags" Target="../tags/tag149.xml"/><Relationship Id="rId3" Type="http://schemas.openxmlformats.org/officeDocument/2006/relationships/tags" Target="../tags/tag150.xml"/><Relationship Id="rId4" Type="http://schemas.openxmlformats.org/officeDocument/2006/relationships/tags" Target="../tags/tag151.xml"/><Relationship Id="rId5" Type="http://schemas.openxmlformats.org/officeDocument/2006/relationships/tags" Target="../tags/tag152.xml"/><Relationship Id="rId6" Type="http://schemas.openxmlformats.org/officeDocument/2006/relationships/tags" Target="../tags/tag153.xml"/><Relationship Id="rId7" Type="http://schemas.openxmlformats.org/officeDocument/2006/relationships/tags" Target="../tags/tag154.xml"/><Relationship Id="rId8" Type="http://schemas.openxmlformats.org/officeDocument/2006/relationships/slideLayout" Target="../slideLayouts/slideLayout2.xml"/><Relationship Id="rId9" Type="http://schemas.openxmlformats.org/officeDocument/2006/relationships/image" Target="../media/image136.png"/><Relationship Id="rId10" Type="http://schemas.openxmlformats.org/officeDocument/2006/relationships/image" Target="../media/image13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20" Type="http://schemas.openxmlformats.org/officeDocument/2006/relationships/image" Target="../media/image145.png"/><Relationship Id="rId21" Type="http://schemas.openxmlformats.org/officeDocument/2006/relationships/image" Target="../media/image146.png"/><Relationship Id="rId22" Type="http://schemas.openxmlformats.org/officeDocument/2006/relationships/image" Target="../media/image147.png"/><Relationship Id="rId23" Type="http://schemas.openxmlformats.org/officeDocument/2006/relationships/image" Target="../media/image148.png"/><Relationship Id="rId10" Type="http://schemas.openxmlformats.org/officeDocument/2006/relationships/tags" Target="../tags/tag164.xml"/><Relationship Id="rId11" Type="http://schemas.openxmlformats.org/officeDocument/2006/relationships/tags" Target="../tags/tag165.xml"/><Relationship Id="rId12" Type="http://schemas.openxmlformats.org/officeDocument/2006/relationships/slideLayout" Target="../slideLayouts/slideLayout2.xml"/><Relationship Id="rId13" Type="http://schemas.openxmlformats.org/officeDocument/2006/relationships/image" Target="../media/image28.png"/><Relationship Id="rId14" Type="http://schemas.openxmlformats.org/officeDocument/2006/relationships/image" Target="../media/image83.png"/><Relationship Id="rId15" Type="http://schemas.openxmlformats.org/officeDocument/2006/relationships/image" Target="../media/image140.png"/><Relationship Id="rId16" Type="http://schemas.openxmlformats.org/officeDocument/2006/relationships/image" Target="../media/image141.png"/><Relationship Id="rId17" Type="http://schemas.openxmlformats.org/officeDocument/2006/relationships/image" Target="../media/image142.png"/><Relationship Id="rId18" Type="http://schemas.openxmlformats.org/officeDocument/2006/relationships/image" Target="../media/image143.png"/><Relationship Id="rId19" Type="http://schemas.openxmlformats.org/officeDocument/2006/relationships/image" Target="../media/image144.png"/><Relationship Id="rId1" Type="http://schemas.openxmlformats.org/officeDocument/2006/relationships/tags" Target="../tags/tag155.xml"/><Relationship Id="rId2" Type="http://schemas.openxmlformats.org/officeDocument/2006/relationships/tags" Target="../tags/tag156.xml"/><Relationship Id="rId3" Type="http://schemas.openxmlformats.org/officeDocument/2006/relationships/tags" Target="../tags/tag157.xml"/><Relationship Id="rId4" Type="http://schemas.openxmlformats.org/officeDocument/2006/relationships/tags" Target="../tags/tag158.xml"/><Relationship Id="rId5" Type="http://schemas.openxmlformats.org/officeDocument/2006/relationships/tags" Target="../tags/tag159.xml"/><Relationship Id="rId6" Type="http://schemas.openxmlformats.org/officeDocument/2006/relationships/tags" Target="../tags/tag160.xml"/><Relationship Id="rId7" Type="http://schemas.openxmlformats.org/officeDocument/2006/relationships/tags" Target="../tags/tag161.xml"/><Relationship Id="rId8" Type="http://schemas.openxmlformats.org/officeDocument/2006/relationships/tags" Target="../tags/tag162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174.xml"/><Relationship Id="rId20" Type="http://schemas.openxmlformats.org/officeDocument/2006/relationships/image" Target="../media/image150.png"/><Relationship Id="rId21" Type="http://schemas.openxmlformats.org/officeDocument/2006/relationships/image" Target="../media/image151.png"/><Relationship Id="rId22" Type="http://schemas.openxmlformats.org/officeDocument/2006/relationships/image" Target="../media/image152.png"/><Relationship Id="rId23" Type="http://schemas.openxmlformats.org/officeDocument/2006/relationships/image" Target="../media/image153.png"/><Relationship Id="rId10" Type="http://schemas.openxmlformats.org/officeDocument/2006/relationships/tags" Target="../tags/tag175.xml"/><Relationship Id="rId11" Type="http://schemas.openxmlformats.org/officeDocument/2006/relationships/tags" Target="../tags/tag176.xml"/><Relationship Id="rId12" Type="http://schemas.openxmlformats.org/officeDocument/2006/relationships/tags" Target="../tags/tag177.xml"/><Relationship Id="rId13" Type="http://schemas.openxmlformats.org/officeDocument/2006/relationships/tags" Target="../tags/tag178.xml"/><Relationship Id="rId14" Type="http://schemas.openxmlformats.org/officeDocument/2006/relationships/slideLayout" Target="../slideLayouts/slideLayout2.xml"/><Relationship Id="rId15" Type="http://schemas.openxmlformats.org/officeDocument/2006/relationships/image" Target="../media/image83.png"/><Relationship Id="rId16" Type="http://schemas.openxmlformats.org/officeDocument/2006/relationships/image" Target="../media/image75.png"/><Relationship Id="rId17" Type="http://schemas.openxmlformats.org/officeDocument/2006/relationships/image" Target="../media/image89.png"/><Relationship Id="rId18" Type="http://schemas.openxmlformats.org/officeDocument/2006/relationships/image" Target="../media/image90.png"/><Relationship Id="rId19" Type="http://schemas.openxmlformats.org/officeDocument/2006/relationships/image" Target="../media/image149.png"/><Relationship Id="rId1" Type="http://schemas.openxmlformats.org/officeDocument/2006/relationships/tags" Target="../tags/tag166.xml"/><Relationship Id="rId2" Type="http://schemas.openxmlformats.org/officeDocument/2006/relationships/tags" Target="../tags/tag167.xml"/><Relationship Id="rId3" Type="http://schemas.openxmlformats.org/officeDocument/2006/relationships/tags" Target="../tags/tag168.xml"/><Relationship Id="rId4" Type="http://schemas.openxmlformats.org/officeDocument/2006/relationships/tags" Target="../tags/tag169.xml"/><Relationship Id="rId5" Type="http://schemas.openxmlformats.org/officeDocument/2006/relationships/tags" Target="../tags/tag170.xml"/><Relationship Id="rId6" Type="http://schemas.openxmlformats.org/officeDocument/2006/relationships/tags" Target="../tags/tag171.xml"/><Relationship Id="rId7" Type="http://schemas.openxmlformats.org/officeDocument/2006/relationships/tags" Target="../tags/tag172.xml"/><Relationship Id="rId8" Type="http://schemas.openxmlformats.org/officeDocument/2006/relationships/tags" Target="../tags/tag173.xml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5.png"/><Relationship Id="rId12" Type="http://schemas.openxmlformats.org/officeDocument/2006/relationships/image" Target="../media/image156.png"/><Relationship Id="rId13" Type="http://schemas.openxmlformats.org/officeDocument/2006/relationships/image" Target="../media/image157.png"/><Relationship Id="rId14" Type="http://schemas.openxmlformats.org/officeDocument/2006/relationships/image" Target="../media/image158.png"/><Relationship Id="rId15" Type="http://schemas.openxmlformats.org/officeDocument/2006/relationships/image" Target="../media/image159.png"/><Relationship Id="rId16" Type="http://schemas.openxmlformats.org/officeDocument/2006/relationships/image" Target="../media/image160.png"/><Relationship Id="rId17" Type="http://schemas.openxmlformats.org/officeDocument/2006/relationships/image" Target="../media/image161.png"/><Relationship Id="rId1" Type="http://schemas.openxmlformats.org/officeDocument/2006/relationships/tags" Target="../tags/tag179.xml"/><Relationship Id="rId2" Type="http://schemas.openxmlformats.org/officeDocument/2006/relationships/tags" Target="../tags/tag180.xml"/><Relationship Id="rId3" Type="http://schemas.openxmlformats.org/officeDocument/2006/relationships/tags" Target="../tags/tag181.xml"/><Relationship Id="rId4" Type="http://schemas.openxmlformats.org/officeDocument/2006/relationships/tags" Target="../tags/tag182.xml"/><Relationship Id="rId5" Type="http://schemas.openxmlformats.org/officeDocument/2006/relationships/tags" Target="../tags/tag183.xml"/><Relationship Id="rId6" Type="http://schemas.openxmlformats.org/officeDocument/2006/relationships/tags" Target="../tags/tag184.xml"/><Relationship Id="rId7" Type="http://schemas.openxmlformats.org/officeDocument/2006/relationships/tags" Target="../tags/tag185.xml"/><Relationship Id="rId8" Type="http://schemas.openxmlformats.org/officeDocument/2006/relationships/tags" Target="../tags/tag186.xml"/><Relationship Id="rId9" Type="http://schemas.openxmlformats.org/officeDocument/2006/relationships/slideLayout" Target="../slideLayouts/slideLayout2.xml"/><Relationship Id="rId10" Type="http://schemas.openxmlformats.org/officeDocument/2006/relationships/image" Target="../media/image15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7.wmf"/><Relationship Id="rId5" Type="http://schemas.openxmlformats.org/officeDocument/2006/relationships/oleObject" Target="../embeddings/oleObject4.bin"/><Relationship Id="rId6" Type="http://schemas.openxmlformats.org/officeDocument/2006/relationships/image" Target="../media/image8.wmf"/><Relationship Id="rId7" Type="http://schemas.openxmlformats.org/officeDocument/2006/relationships/oleObject" Target="../embeddings/oleObject5.bin"/><Relationship Id="rId8" Type="http://schemas.openxmlformats.org/officeDocument/2006/relationships/image" Target="../media/image9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162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eg"/><Relationship Id="rId4" Type="http://schemas.openxmlformats.org/officeDocument/2006/relationships/image" Target="../media/image16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6.gi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png"/><Relationship Id="rId3" Type="http://schemas.openxmlformats.org/officeDocument/2006/relationships/image" Target="../media/image170.gi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.xml"/><Relationship Id="rId21" Type="http://schemas.openxmlformats.org/officeDocument/2006/relationships/image" Target="../media/image10.png"/><Relationship Id="rId22" Type="http://schemas.openxmlformats.org/officeDocument/2006/relationships/image" Target="../media/image11.png"/><Relationship Id="rId23" Type="http://schemas.openxmlformats.org/officeDocument/2006/relationships/image" Target="../media/image12.png"/><Relationship Id="rId24" Type="http://schemas.openxmlformats.org/officeDocument/2006/relationships/image" Target="../media/image13.png"/><Relationship Id="rId25" Type="http://schemas.openxmlformats.org/officeDocument/2006/relationships/image" Target="../media/image14.png"/><Relationship Id="rId26" Type="http://schemas.openxmlformats.org/officeDocument/2006/relationships/image" Target="../media/image15.png"/><Relationship Id="rId27" Type="http://schemas.openxmlformats.org/officeDocument/2006/relationships/image" Target="../media/image16.png"/><Relationship Id="rId28" Type="http://schemas.openxmlformats.org/officeDocument/2006/relationships/image" Target="../media/image17.png"/><Relationship Id="rId29" Type="http://schemas.openxmlformats.org/officeDocument/2006/relationships/image" Target="../media/image18.png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30" Type="http://schemas.openxmlformats.org/officeDocument/2006/relationships/image" Target="../media/image19.png"/><Relationship Id="rId31" Type="http://schemas.openxmlformats.org/officeDocument/2006/relationships/image" Target="../media/image20.png"/><Relationship Id="rId32" Type="http://schemas.openxmlformats.org/officeDocument/2006/relationships/image" Target="../media/image21.png"/><Relationship Id="rId9" Type="http://schemas.openxmlformats.org/officeDocument/2006/relationships/tags" Target="../tags/tag9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Relationship Id="rId33" Type="http://schemas.openxmlformats.org/officeDocument/2006/relationships/image" Target="../media/image22.png"/><Relationship Id="rId34" Type="http://schemas.openxmlformats.org/officeDocument/2006/relationships/image" Target="../media/image23.png"/><Relationship Id="rId10" Type="http://schemas.openxmlformats.org/officeDocument/2006/relationships/tags" Target="../tags/tag10.xml"/><Relationship Id="rId11" Type="http://schemas.openxmlformats.org/officeDocument/2006/relationships/tags" Target="../tags/tag11.xml"/><Relationship Id="rId12" Type="http://schemas.openxmlformats.org/officeDocument/2006/relationships/tags" Target="../tags/tag12.xml"/><Relationship Id="rId13" Type="http://schemas.openxmlformats.org/officeDocument/2006/relationships/tags" Target="../tags/tag13.xml"/><Relationship Id="rId14" Type="http://schemas.openxmlformats.org/officeDocument/2006/relationships/tags" Target="../tags/tag14.xml"/><Relationship Id="rId15" Type="http://schemas.openxmlformats.org/officeDocument/2006/relationships/tags" Target="../tags/tag15.xml"/><Relationship Id="rId16" Type="http://schemas.openxmlformats.org/officeDocument/2006/relationships/tags" Target="../tags/tag16.xml"/><Relationship Id="rId17" Type="http://schemas.openxmlformats.org/officeDocument/2006/relationships/tags" Target="../tags/tag17.xml"/><Relationship Id="rId18" Type="http://schemas.openxmlformats.org/officeDocument/2006/relationships/tags" Target="../tags/tag18.xml"/><Relationship Id="rId19" Type="http://schemas.openxmlformats.org/officeDocument/2006/relationships/tags" Target="../tags/tag1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20" Type="http://schemas.openxmlformats.org/officeDocument/2006/relationships/image" Target="../media/image32.png"/><Relationship Id="rId21" Type="http://schemas.openxmlformats.org/officeDocument/2006/relationships/image" Target="../media/image33.png"/><Relationship Id="rId10" Type="http://schemas.openxmlformats.org/officeDocument/2006/relationships/tags" Target="../tags/tag29.xml"/><Relationship Id="rId11" Type="http://schemas.openxmlformats.org/officeDocument/2006/relationships/slideLayout" Target="../slideLayouts/slideLayout2.xml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6" Type="http://schemas.openxmlformats.org/officeDocument/2006/relationships/image" Target="../media/image28.png"/><Relationship Id="rId17" Type="http://schemas.openxmlformats.org/officeDocument/2006/relationships/image" Target="../media/image29.png"/><Relationship Id="rId18" Type="http://schemas.openxmlformats.org/officeDocument/2006/relationships/image" Target="../media/image30.png"/><Relationship Id="rId19" Type="http://schemas.openxmlformats.org/officeDocument/2006/relationships/image" Target="../media/image31.png"/><Relationship Id="rId1" Type="http://schemas.openxmlformats.org/officeDocument/2006/relationships/tags" Target="../tags/tag20.xml"/><Relationship Id="rId2" Type="http://schemas.openxmlformats.org/officeDocument/2006/relationships/tags" Target="../tags/tag21.xml"/><Relationship Id="rId3" Type="http://schemas.openxmlformats.org/officeDocument/2006/relationships/tags" Target="../tags/tag22.xml"/><Relationship Id="rId4" Type="http://schemas.openxmlformats.org/officeDocument/2006/relationships/tags" Target="../tags/tag23.xml"/><Relationship Id="rId5" Type="http://schemas.openxmlformats.org/officeDocument/2006/relationships/tags" Target="../tags/tag24.xml"/><Relationship Id="rId6" Type="http://schemas.openxmlformats.org/officeDocument/2006/relationships/tags" Target="../tags/tag25.xml"/><Relationship Id="rId7" Type="http://schemas.openxmlformats.org/officeDocument/2006/relationships/tags" Target="../tags/tag26.xml"/><Relationship Id="rId8" Type="http://schemas.openxmlformats.org/officeDocument/2006/relationships/tags" Target="../tags/tag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4" Type="http://schemas.openxmlformats.org/officeDocument/2006/relationships/tags" Target="../tags/tag33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" Type="http://schemas.openxmlformats.org/officeDocument/2006/relationships/tags" Target="../tags/tag30.xml"/><Relationship Id="rId2" Type="http://schemas.openxmlformats.org/officeDocument/2006/relationships/tags" Target="../tags/tag31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3" Type="http://schemas.openxmlformats.org/officeDocument/2006/relationships/image" Target="../media/image41.png"/><Relationship Id="rId14" Type="http://schemas.openxmlformats.org/officeDocument/2006/relationships/image" Target="../media/image42.png"/><Relationship Id="rId15" Type="http://schemas.openxmlformats.org/officeDocument/2006/relationships/image" Target="../media/image43.png"/><Relationship Id="rId16" Type="http://schemas.openxmlformats.org/officeDocument/2006/relationships/image" Target="../media/image44.png"/><Relationship Id="rId17" Type="http://schemas.openxmlformats.org/officeDocument/2006/relationships/image" Target="../media/image45.png"/><Relationship Id="rId1" Type="http://schemas.openxmlformats.org/officeDocument/2006/relationships/tags" Target="../tags/tag34.xml"/><Relationship Id="rId2" Type="http://schemas.openxmlformats.org/officeDocument/2006/relationships/tags" Target="../tags/tag35.xml"/><Relationship Id="rId3" Type="http://schemas.openxmlformats.org/officeDocument/2006/relationships/tags" Target="../tags/tag36.xml"/><Relationship Id="rId4" Type="http://schemas.openxmlformats.org/officeDocument/2006/relationships/tags" Target="../tags/tag37.xml"/><Relationship Id="rId5" Type="http://schemas.openxmlformats.org/officeDocument/2006/relationships/tags" Target="../tags/tag38.xml"/><Relationship Id="rId6" Type="http://schemas.openxmlformats.org/officeDocument/2006/relationships/tags" Target="../tags/tag39.xml"/><Relationship Id="rId7" Type="http://schemas.openxmlformats.org/officeDocument/2006/relationships/tags" Target="../tags/tag40.xml"/><Relationship Id="rId8" Type="http://schemas.openxmlformats.org/officeDocument/2006/relationships/tags" Target="../tags/tag41.xml"/><Relationship Id="rId9" Type="http://schemas.openxmlformats.org/officeDocument/2006/relationships/slideLayout" Target="../slideLayouts/slideLayout2.xml"/><Relationship Id="rId10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1" Type="http://schemas.openxmlformats.org/officeDocument/2006/relationships/tags" Target="../tags/tag42.xml"/><Relationship Id="rId2" Type="http://schemas.openxmlformats.org/officeDocument/2006/relationships/tags" Target="../tags/tag4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20" Type="http://schemas.openxmlformats.org/officeDocument/2006/relationships/image" Target="../media/image24.png"/><Relationship Id="rId21" Type="http://schemas.openxmlformats.org/officeDocument/2006/relationships/image" Target="../media/image25.png"/><Relationship Id="rId22" Type="http://schemas.openxmlformats.org/officeDocument/2006/relationships/image" Target="../media/image26.png"/><Relationship Id="rId23" Type="http://schemas.openxmlformats.org/officeDocument/2006/relationships/image" Target="../media/image27.png"/><Relationship Id="rId24" Type="http://schemas.openxmlformats.org/officeDocument/2006/relationships/image" Target="../media/image28.png"/><Relationship Id="rId25" Type="http://schemas.openxmlformats.org/officeDocument/2006/relationships/image" Target="../media/image29.png"/><Relationship Id="rId26" Type="http://schemas.openxmlformats.org/officeDocument/2006/relationships/image" Target="../media/image30.png"/><Relationship Id="rId27" Type="http://schemas.openxmlformats.org/officeDocument/2006/relationships/image" Target="../media/image31.png"/><Relationship Id="rId28" Type="http://schemas.openxmlformats.org/officeDocument/2006/relationships/image" Target="../media/image32.png"/><Relationship Id="rId29" Type="http://schemas.openxmlformats.org/officeDocument/2006/relationships/image" Target="../media/image33.png"/><Relationship Id="rId10" Type="http://schemas.openxmlformats.org/officeDocument/2006/relationships/tags" Target="../tags/tag54.xml"/><Relationship Id="rId11" Type="http://schemas.openxmlformats.org/officeDocument/2006/relationships/tags" Target="../tags/tag55.xml"/><Relationship Id="rId12" Type="http://schemas.openxmlformats.org/officeDocument/2006/relationships/tags" Target="../tags/tag56.xml"/><Relationship Id="rId13" Type="http://schemas.openxmlformats.org/officeDocument/2006/relationships/tags" Target="../tags/tag57.xml"/><Relationship Id="rId14" Type="http://schemas.openxmlformats.org/officeDocument/2006/relationships/tags" Target="../tags/tag58.xml"/><Relationship Id="rId15" Type="http://schemas.openxmlformats.org/officeDocument/2006/relationships/slideLayout" Target="../slideLayouts/slideLayout2.xml"/><Relationship Id="rId16" Type="http://schemas.openxmlformats.org/officeDocument/2006/relationships/image" Target="../media/image49.png"/><Relationship Id="rId17" Type="http://schemas.openxmlformats.org/officeDocument/2006/relationships/image" Target="../media/image50.png"/><Relationship Id="rId18" Type="http://schemas.openxmlformats.org/officeDocument/2006/relationships/image" Target="../media/image51.png"/><Relationship Id="rId19" Type="http://schemas.openxmlformats.org/officeDocument/2006/relationships/image" Target="../media/image52.png"/><Relationship Id="rId1" Type="http://schemas.openxmlformats.org/officeDocument/2006/relationships/tags" Target="../tags/tag45.xml"/><Relationship Id="rId2" Type="http://schemas.openxmlformats.org/officeDocument/2006/relationships/tags" Target="../tags/tag46.xml"/><Relationship Id="rId3" Type="http://schemas.openxmlformats.org/officeDocument/2006/relationships/tags" Target="../tags/tag47.xml"/><Relationship Id="rId4" Type="http://schemas.openxmlformats.org/officeDocument/2006/relationships/tags" Target="../tags/tag48.xml"/><Relationship Id="rId5" Type="http://schemas.openxmlformats.org/officeDocument/2006/relationships/tags" Target="../tags/tag49.xml"/><Relationship Id="rId6" Type="http://schemas.openxmlformats.org/officeDocument/2006/relationships/tags" Target="../tags/tag50.xml"/><Relationship Id="rId7" Type="http://schemas.openxmlformats.org/officeDocument/2006/relationships/tags" Target="../tags/tag51.xml"/><Relationship Id="rId8" Type="http://schemas.openxmlformats.org/officeDocument/2006/relationships/tags" Target="../tags/tag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unubb_eventdisplay.png"/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203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5797" y="4415926"/>
            <a:ext cx="8077200" cy="1673352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Lecture #5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799"/>
            <a:ext cx="8077200" cy="1751461"/>
          </a:xfrm>
        </p:spPr>
        <p:txBody>
          <a:bodyPr>
            <a:normAutofit/>
          </a:bodyPr>
          <a:lstStyle/>
          <a:p>
            <a:r>
              <a:rPr lang="en-US" dirty="0"/>
              <a:t>Prof. Dr. Florencia Canelli</a:t>
            </a:r>
          </a:p>
          <a:p>
            <a:r>
              <a:rPr lang="en-US" dirty="0" err="1"/>
              <a:t>Universität</a:t>
            </a:r>
            <a:r>
              <a:rPr lang="en-US" dirty="0"/>
              <a:t> </a:t>
            </a:r>
            <a:r>
              <a:rPr lang="en-US" dirty="0" smtClean="0"/>
              <a:t>Zürich</a:t>
            </a:r>
          </a:p>
          <a:p>
            <a:endParaRPr lang="en-US" dirty="0"/>
          </a:p>
          <a:p>
            <a:r>
              <a:rPr lang="en-US" dirty="0" smtClean="0"/>
              <a:t>Elementary particle physics - PHY451</a:t>
            </a:r>
          </a:p>
          <a:p>
            <a:r>
              <a:rPr lang="en-US" dirty="0" smtClean="0"/>
              <a:t>HS2016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44690" y="6540793"/>
            <a:ext cx="4999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Credits: CERN </a:t>
            </a:r>
            <a:r>
              <a:rPr lang="en-US" sz="1200" dirty="0"/>
              <a:t>Summer </a:t>
            </a:r>
            <a:r>
              <a:rPr lang="en-US" sz="1200" dirty="0" smtClean="0"/>
              <a:t>lectures (di </a:t>
            </a:r>
            <a:r>
              <a:rPr lang="en-US" sz="1200" dirty="0" err="1" smtClean="0"/>
              <a:t>Lella</a:t>
            </a:r>
            <a:r>
              <a:rPr lang="en-US" sz="1200" dirty="0" smtClean="0"/>
              <a:t>), Thomson, Hadron collider lectures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97603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Parity in QED and QCD</a:t>
            </a:r>
            <a:endParaRPr lang="en-US" dirty="0"/>
          </a:p>
        </p:txBody>
      </p:sp>
      <p:sp>
        <p:nvSpPr>
          <p:cNvPr id="32" name="Text Box 5"/>
          <p:cNvSpPr txBox="1">
            <a:spLocks noChangeArrowheads="1"/>
          </p:cNvSpPr>
          <p:nvPr/>
        </p:nvSpPr>
        <p:spPr bwMode="auto">
          <a:xfrm>
            <a:off x="153106" y="980008"/>
            <a:ext cx="61372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</a:pPr>
            <a:r>
              <a:rPr lang="en-GB" sz="1800" dirty="0">
                <a:solidFill>
                  <a:schemeClr val="accent2"/>
                </a:solidFill>
              </a:rPr>
              <a:t> Consider the components of the four-vector current </a:t>
            </a:r>
          </a:p>
        </p:txBody>
      </p:sp>
      <p:sp>
        <p:nvSpPr>
          <p:cNvPr id="33" name="Text Box 25"/>
          <p:cNvSpPr txBox="1">
            <a:spLocks noChangeArrowheads="1"/>
          </p:cNvSpPr>
          <p:nvPr/>
        </p:nvSpPr>
        <p:spPr bwMode="auto">
          <a:xfrm>
            <a:off x="226131" y="2477031"/>
            <a:ext cx="8183948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 sz="1800" dirty="0" smtClean="0">
                <a:solidFill>
                  <a:schemeClr val="accent2"/>
                </a:solidFill>
              </a:rPr>
              <a:t> The </a:t>
            </a:r>
            <a:r>
              <a:rPr lang="en-GB" sz="1800" dirty="0">
                <a:solidFill>
                  <a:schemeClr val="accent2"/>
                </a:solidFill>
              </a:rPr>
              <a:t>time-like component remains unchanged and the space-like components</a:t>
            </a:r>
          </a:p>
          <a:p>
            <a:pPr>
              <a:buClr>
                <a:srgbClr val="FF0000"/>
              </a:buClr>
            </a:pPr>
            <a:r>
              <a:rPr lang="en-GB" sz="1800" dirty="0">
                <a:solidFill>
                  <a:schemeClr val="accent2"/>
                </a:solidFill>
              </a:rPr>
              <a:t>    change sign </a:t>
            </a:r>
          </a:p>
        </p:txBody>
      </p:sp>
      <p:grpSp>
        <p:nvGrpSpPr>
          <p:cNvPr id="34" name="Group 48"/>
          <p:cNvGrpSpPr>
            <a:grpSpLocks/>
          </p:cNvGrpSpPr>
          <p:nvPr/>
        </p:nvGrpSpPr>
        <p:grpSpPr bwMode="auto">
          <a:xfrm>
            <a:off x="6809986" y="1504065"/>
            <a:ext cx="1730375" cy="366712"/>
            <a:chOff x="4534" y="471"/>
            <a:chExt cx="1090" cy="231"/>
          </a:xfrm>
        </p:grpSpPr>
        <p:pic>
          <p:nvPicPr>
            <p:cNvPr id="35" name="Picture 10" descr="TP_tmp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8" y="504"/>
              <a:ext cx="576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36" name="Text Box 21"/>
            <p:cNvSpPr txBox="1">
              <a:spLocks noChangeArrowheads="1"/>
            </p:cNvSpPr>
            <p:nvPr/>
          </p:nvSpPr>
          <p:spPr bwMode="auto">
            <a:xfrm>
              <a:off x="4534" y="471"/>
              <a:ext cx="48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GB" sz="1800">
                  <a:solidFill>
                    <a:schemeClr val="accent2"/>
                  </a:solidFill>
                </a:rPr>
                <a:t>since</a:t>
              </a:r>
            </a:p>
          </p:txBody>
        </p:sp>
      </p:grpSp>
      <p:grpSp>
        <p:nvGrpSpPr>
          <p:cNvPr id="37" name="Group 49"/>
          <p:cNvGrpSpPr>
            <a:grpSpLocks/>
          </p:cNvGrpSpPr>
          <p:nvPr/>
        </p:nvGrpSpPr>
        <p:grpSpPr bwMode="auto">
          <a:xfrm>
            <a:off x="6818106" y="2019301"/>
            <a:ext cx="2305050" cy="366712"/>
            <a:chOff x="4526" y="750"/>
            <a:chExt cx="1452" cy="231"/>
          </a:xfrm>
        </p:grpSpPr>
        <p:pic>
          <p:nvPicPr>
            <p:cNvPr id="38" name="Picture 16" descr="TP_tmp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8" y="777"/>
              <a:ext cx="930" cy="1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39" name="Text Box 22"/>
            <p:cNvSpPr txBox="1">
              <a:spLocks noChangeArrowheads="1"/>
            </p:cNvSpPr>
            <p:nvPr/>
          </p:nvSpPr>
          <p:spPr bwMode="auto">
            <a:xfrm>
              <a:off x="4526" y="750"/>
              <a:ext cx="48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GB" sz="1800">
                  <a:solidFill>
                    <a:schemeClr val="accent2"/>
                  </a:solidFill>
                </a:rPr>
                <a:t>since</a:t>
              </a:r>
            </a:p>
          </p:txBody>
        </p:sp>
      </p:grpSp>
      <p:sp>
        <p:nvSpPr>
          <p:cNvPr id="40" name="Text Box 27"/>
          <p:cNvSpPr txBox="1">
            <a:spLocks noChangeArrowheads="1"/>
          </p:cNvSpPr>
          <p:nvPr/>
        </p:nvSpPr>
        <p:spPr bwMode="auto">
          <a:xfrm>
            <a:off x="780169" y="1498601"/>
            <a:ext cx="381000" cy="3556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sz="1600">
                <a:solidFill>
                  <a:schemeClr val="accent2"/>
                </a:solidFill>
              </a:rPr>
              <a:t>0:</a:t>
            </a:r>
          </a:p>
        </p:txBody>
      </p:sp>
      <p:sp>
        <p:nvSpPr>
          <p:cNvPr id="41" name="Text Box 28"/>
          <p:cNvSpPr txBox="1">
            <a:spLocks noChangeArrowheads="1"/>
          </p:cNvSpPr>
          <p:nvPr/>
        </p:nvSpPr>
        <p:spPr bwMode="auto">
          <a:xfrm>
            <a:off x="226131" y="2000251"/>
            <a:ext cx="954088" cy="385762"/>
          </a:xfrm>
          <a:prstGeom prst="rect">
            <a:avLst/>
          </a:prstGeom>
          <a:solidFill>
            <a:srgbClr val="FFFFCC"/>
          </a:solidFill>
          <a:ln w="19050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sz="1800" i="1">
                <a:solidFill>
                  <a:schemeClr val="accent2"/>
                </a:solidFill>
                <a:latin typeface="Palatino" charset="0"/>
              </a:rPr>
              <a:t>k</a:t>
            </a:r>
            <a:r>
              <a:rPr lang="en-GB" sz="1600">
                <a:solidFill>
                  <a:schemeClr val="accent2"/>
                </a:solidFill>
              </a:rPr>
              <a:t>=1,2,3:</a:t>
            </a:r>
          </a:p>
        </p:txBody>
      </p:sp>
      <p:sp>
        <p:nvSpPr>
          <p:cNvPr id="42" name="Text Box 30"/>
          <p:cNvSpPr txBox="1">
            <a:spLocks noChangeArrowheads="1"/>
          </p:cNvSpPr>
          <p:nvPr/>
        </p:nvSpPr>
        <p:spPr bwMode="auto">
          <a:xfrm>
            <a:off x="238767" y="3138491"/>
            <a:ext cx="1194856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 sz="1800" dirty="0" smtClean="0">
                <a:solidFill>
                  <a:schemeClr val="accent2"/>
                </a:solidFill>
              </a:rPr>
              <a:t> Similarly </a:t>
            </a:r>
            <a:endParaRPr lang="en-GB" sz="1800" dirty="0">
              <a:solidFill>
                <a:schemeClr val="accent2"/>
              </a:solidFill>
            </a:endParaRPr>
          </a:p>
        </p:txBody>
      </p:sp>
      <p:sp>
        <p:nvSpPr>
          <p:cNvPr id="43" name="Text Box 34"/>
          <p:cNvSpPr txBox="1">
            <a:spLocks noChangeArrowheads="1"/>
          </p:cNvSpPr>
          <p:nvPr/>
        </p:nvSpPr>
        <p:spPr bwMode="auto">
          <a:xfrm>
            <a:off x="153106" y="3624273"/>
            <a:ext cx="53371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</a:pPr>
            <a:r>
              <a:rPr lang="en-GB" sz="1800" dirty="0">
                <a:solidFill>
                  <a:schemeClr val="accent2"/>
                </a:solidFill>
              </a:rPr>
              <a:t> Consequently the four-vector scalar product 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1754894" y="4726008"/>
            <a:ext cx="4700587" cy="928688"/>
            <a:chOff x="1754894" y="4408488"/>
            <a:chExt cx="4700587" cy="928688"/>
          </a:xfrm>
        </p:grpSpPr>
        <p:sp>
          <p:nvSpPr>
            <p:cNvPr id="44" name="Text Box 36"/>
            <p:cNvSpPr txBox="1">
              <a:spLocks noChangeArrowheads="1"/>
            </p:cNvSpPr>
            <p:nvPr/>
          </p:nvSpPr>
          <p:spPr bwMode="auto">
            <a:xfrm>
              <a:off x="1754894" y="4408488"/>
              <a:ext cx="4700587" cy="388938"/>
            </a:xfrm>
            <a:prstGeom prst="rect">
              <a:avLst/>
            </a:prstGeom>
            <a:solidFill>
              <a:srgbClr val="FFFFCC"/>
            </a:solidFill>
            <a:ln w="222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buClr>
                  <a:srgbClr val="FF0000"/>
                </a:buClr>
                <a:buFont typeface="Wingdings" charset="0"/>
                <a:buNone/>
              </a:pPr>
              <a:r>
                <a:rPr lang="en-GB" sz="1800" dirty="0">
                  <a:solidFill>
                    <a:schemeClr val="accent2"/>
                  </a:solidFill>
                </a:rPr>
                <a:t>QED Matrix Elements are Parity Invariant </a:t>
              </a:r>
            </a:p>
          </p:txBody>
        </p:sp>
        <p:sp>
          <p:nvSpPr>
            <p:cNvPr id="45" name="AutoShape 37"/>
            <p:cNvSpPr>
              <a:spLocks noChangeArrowheads="1"/>
            </p:cNvSpPr>
            <p:nvPr/>
          </p:nvSpPr>
          <p:spPr bwMode="auto">
            <a:xfrm>
              <a:off x="1845381" y="5056188"/>
              <a:ext cx="431800" cy="2159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222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46" name="Text Box 38"/>
            <p:cNvSpPr txBox="1">
              <a:spLocks noChangeArrowheads="1"/>
            </p:cNvSpPr>
            <p:nvPr/>
          </p:nvSpPr>
          <p:spPr bwMode="auto">
            <a:xfrm>
              <a:off x="2581981" y="4948238"/>
              <a:ext cx="2971800" cy="388938"/>
            </a:xfrm>
            <a:prstGeom prst="rect">
              <a:avLst/>
            </a:prstGeom>
            <a:solidFill>
              <a:srgbClr val="FFFFCC"/>
            </a:solidFill>
            <a:ln w="222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buClr>
                  <a:srgbClr val="FF0000"/>
                </a:buClr>
                <a:buFont typeface="Wingdings" charset="0"/>
                <a:buNone/>
              </a:pPr>
              <a:r>
                <a:rPr lang="en-GB" sz="1800">
                  <a:solidFill>
                    <a:srgbClr val="FF0000"/>
                  </a:solidFill>
                </a:rPr>
                <a:t>Parity Conserved in QED </a:t>
              </a:r>
            </a:p>
          </p:txBody>
        </p:sp>
      </p:grpSp>
      <p:pic>
        <p:nvPicPr>
          <p:cNvPr id="49" name="Picture 52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916" y="3073403"/>
            <a:ext cx="2579687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0" name="Picture 53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616" y="3073403"/>
            <a:ext cx="1025525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1" name="Picture 54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269" y="1449388"/>
            <a:ext cx="3294062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2" name="Picture 55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094" y="1954213"/>
            <a:ext cx="5240337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3" name="Picture 57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69" y="4067193"/>
            <a:ext cx="541020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4" name="Picture 58" descr="TP_tmp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400" y="4243406"/>
            <a:ext cx="792162" cy="25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55" name="Group 67"/>
          <p:cNvGrpSpPr>
            <a:grpSpLocks/>
          </p:cNvGrpSpPr>
          <p:nvPr/>
        </p:nvGrpSpPr>
        <p:grpSpPr bwMode="auto">
          <a:xfrm>
            <a:off x="6934906" y="2835275"/>
            <a:ext cx="2124075" cy="1260475"/>
            <a:chOff x="4798" y="1457"/>
            <a:chExt cx="1338" cy="794"/>
          </a:xfrm>
        </p:grpSpPr>
        <p:sp>
          <p:nvSpPr>
            <p:cNvPr id="56" name="Rectangle 59"/>
            <p:cNvSpPr>
              <a:spLocks noChangeArrowheads="1"/>
            </p:cNvSpPr>
            <p:nvPr/>
          </p:nvSpPr>
          <p:spPr bwMode="auto">
            <a:xfrm>
              <a:off x="4798" y="1457"/>
              <a:ext cx="1338" cy="794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pic>
          <p:nvPicPr>
            <p:cNvPr id="57" name="Picture 63" descr="TP_tmp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0" y="1500"/>
              <a:ext cx="515" cy="2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58" name="Text Box 65"/>
            <p:cNvSpPr txBox="1">
              <a:spLocks noChangeArrowheads="1"/>
            </p:cNvSpPr>
            <p:nvPr/>
          </p:nvSpPr>
          <p:spPr bwMode="auto">
            <a:xfrm>
              <a:off x="4821" y="1517"/>
              <a:ext cx="24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GB" sz="1600">
                  <a:solidFill>
                    <a:schemeClr val="tx2"/>
                  </a:solidFill>
                </a:rPr>
                <a:t>or</a:t>
              </a:r>
            </a:p>
          </p:txBody>
        </p:sp>
        <p:pic>
          <p:nvPicPr>
            <p:cNvPr id="59" name="Picture 66" descr="TP_tmp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2" y="1752"/>
              <a:ext cx="1088" cy="4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63" name="Group 62"/>
          <p:cNvGrpSpPr/>
          <p:nvPr/>
        </p:nvGrpSpPr>
        <p:grpSpPr>
          <a:xfrm>
            <a:off x="153106" y="5795986"/>
            <a:ext cx="5514975" cy="835025"/>
            <a:chOff x="153106" y="5438776"/>
            <a:chExt cx="5514975" cy="835025"/>
          </a:xfrm>
        </p:grpSpPr>
        <p:sp>
          <p:nvSpPr>
            <p:cNvPr id="47" name="Text Box 39"/>
            <p:cNvSpPr txBox="1">
              <a:spLocks noChangeArrowheads="1"/>
            </p:cNvSpPr>
            <p:nvPr/>
          </p:nvSpPr>
          <p:spPr bwMode="auto">
            <a:xfrm>
              <a:off x="153106" y="5438776"/>
              <a:ext cx="5514975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buClr>
                  <a:srgbClr val="FF0000"/>
                </a:buClr>
                <a:buFont typeface="Wingdings" charset="0"/>
                <a:buChar char="«"/>
              </a:pPr>
              <a:r>
                <a:rPr lang="en-GB" sz="1800" dirty="0">
                  <a:solidFill>
                    <a:schemeClr val="accent2"/>
                  </a:solidFill>
                </a:rPr>
                <a:t> The QCD vertex has the same form and, thus,  </a:t>
              </a:r>
            </a:p>
          </p:txBody>
        </p:sp>
        <p:sp>
          <p:nvSpPr>
            <p:cNvPr id="48" name="Text Box 40"/>
            <p:cNvSpPr txBox="1">
              <a:spLocks noChangeArrowheads="1"/>
            </p:cNvSpPr>
            <p:nvPr/>
          </p:nvSpPr>
          <p:spPr bwMode="auto">
            <a:xfrm>
              <a:off x="2566106" y="5884863"/>
              <a:ext cx="2984500" cy="388938"/>
            </a:xfrm>
            <a:prstGeom prst="rect">
              <a:avLst/>
            </a:prstGeom>
            <a:solidFill>
              <a:srgbClr val="FFFFCC"/>
            </a:solidFill>
            <a:ln w="222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buClr>
                  <a:srgbClr val="FF0000"/>
                </a:buClr>
                <a:buFont typeface="Wingdings" charset="0"/>
                <a:buNone/>
              </a:pPr>
              <a:r>
                <a:rPr lang="en-GB" sz="1800">
                  <a:solidFill>
                    <a:srgbClr val="FF0000"/>
                  </a:solidFill>
                </a:rPr>
                <a:t>Parity Conserved in QCD </a:t>
              </a:r>
            </a:p>
          </p:txBody>
        </p:sp>
        <p:sp>
          <p:nvSpPr>
            <p:cNvPr id="60" name="AutoShape 37"/>
            <p:cNvSpPr>
              <a:spLocks noChangeArrowheads="1"/>
            </p:cNvSpPr>
            <p:nvPr/>
          </p:nvSpPr>
          <p:spPr bwMode="auto">
            <a:xfrm>
              <a:off x="1909915" y="5975358"/>
              <a:ext cx="431800" cy="2159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222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5507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Bilinear </a:t>
            </a:r>
            <a:r>
              <a:rPr lang="en-US" dirty="0" err="1" smtClean="0"/>
              <a:t>covariants</a:t>
            </a:r>
            <a:endParaRPr lang="en-US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97495" y="939047"/>
            <a:ext cx="8368645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</a:pPr>
            <a:r>
              <a:rPr lang="en-GB" sz="1800" dirty="0" smtClean="0">
                <a:solidFill>
                  <a:schemeClr val="accent2"/>
                </a:solidFill>
              </a:rPr>
              <a:t> The </a:t>
            </a:r>
            <a:r>
              <a:rPr lang="en-GB" sz="1800" dirty="0">
                <a:solidFill>
                  <a:schemeClr val="accent2"/>
                </a:solidFill>
              </a:rPr>
              <a:t>requirement of Lorentz invariance of the matrix element severely restricts</a:t>
            </a:r>
          </a:p>
          <a:p>
            <a:pPr>
              <a:buClr>
                <a:srgbClr val="FF0000"/>
              </a:buClr>
              <a:buFont typeface="Wingdings" charset="0"/>
              <a:buNone/>
            </a:pPr>
            <a:r>
              <a:rPr lang="en-GB" sz="1800" dirty="0">
                <a:solidFill>
                  <a:schemeClr val="accent2"/>
                </a:solidFill>
              </a:rPr>
              <a:t>    the form of the interaction vertex. QED and QCD are </a:t>
            </a:r>
            <a:r>
              <a:rPr lang="ja-JP" altLang="en-GB" sz="1800" dirty="0">
                <a:solidFill>
                  <a:srgbClr val="FF0000"/>
                </a:solidFill>
                <a:latin typeface="Palatino"/>
              </a:rPr>
              <a:t>“</a:t>
            </a:r>
            <a:r>
              <a:rPr lang="en-GB" sz="1800" dirty="0">
                <a:solidFill>
                  <a:srgbClr val="FF0000"/>
                </a:solidFill>
              </a:rPr>
              <a:t>VECTOR</a:t>
            </a:r>
            <a:r>
              <a:rPr lang="ja-JP" altLang="en-GB" sz="1800" dirty="0">
                <a:solidFill>
                  <a:srgbClr val="FF0000"/>
                </a:solidFill>
                <a:latin typeface="Palatino"/>
              </a:rPr>
              <a:t>”</a:t>
            </a:r>
            <a:r>
              <a:rPr lang="en-GB" sz="1800" dirty="0">
                <a:solidFill>
                  <a:srgbClr val="FF0000"/>
                </a:solidFill>
              </a:rPr>
              <a:t> </a:t>
            </a:r>
            <a:r>
              <a:rPr lang="en-GB" sz="1800" dirty="0">
                <a:solidFill>
                  <a:schemeClr val="accent2"/>
                </a:solidFill>
              </a:rPr>
              <a:t>interactions:</a:t>
            </a:r>
          </a:p>
        </p:txBody>
      </p:sp>
      <p:pic>
        <p:nvPicPr>
          <p:cNvPr id="5" name="Picture 9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025" y="1520825"/>
            <a:ext cx="1373187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119795" y="1812925"/>
            <a:ext cx="4824054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</a:pPr>
            <a:r>
              <a:rPr lang="en-GB" sz="1800" dirty="0" smtClean="0">
                <a:solidFill>
                  <a:schemeClr val="accent2"/>
                </a:solidFill>
              </a:rPr>
              <a:t> This </a:t>
            </a:r>
            <a:r>
              <a:rPr lang="en-GB" sz="1800" dirty="0">
                <a:solidFill>
                  <a:schemeClr val="accent2"/>
                </a:solidFill>
              </a:rPr>
              <a:t>combination transforms as a 4-vector </a:t>
            </a:r>
            <a:endParaRPr lang="en-GB" sz="1800" dirty="0">
              <a:solidFill>
                <a:srgbClr val="CC0099"/>
              </a:solidFill>
            </a:endParaRPr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115888" y="2230448"/>
            <a:ext cx="93122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</a:pPr>
            <a:r>
              <a:rPr lang="en-GB" sz="1800" dirty="0">
                <a:solidFill>
                  <a:schemeClr val="accent2"/>
                </a:solidFill>
              </a:rPr>
              <a:t> In general, there are only 5 possible combinations of two </a:t>
            </a:r>
            <a:r>
              <a:rPr lang="en-GB" sz="1800" dirty="0" err="1">
                <a:solidFill>
                  <a:schemeClr val="accent2"/>
                </a:solidFill>
              </a:rPr>
              <a:t>spinors</a:t>
            </a:r>
            <a:r>
              <a:rPr lang="en-GB" sz="1800" dirty="0">
                <a:solidFill>
                  <a:schemeClr val="accent2"/>
                </a:solidFill>
              </a:rPr>
              <a:t> and the gamma </a:t>
            </a:r>
          </a:p>
          <a:p>
            <a:pPr>
              <a:buClr>
                <a:srgbClr val="FF0000"/>
              </a:buClr>
              <a:buFont typeface="Wingdings" charset="0"/>
              <a:buNone/>
            </a:pPr>
            <a:r>
              <a:rPr lang="en-GB" sz="1800" dirty="0">
                <a:solidFill>
                  <a:schemeClr val="accent2"/>
                </a:solidFill>
              </a:rPr>
              <a:t>     matrices that form Lorentz invariant currents, called </a:t>
            </a:r>
            <a:r>
              <a:rPr lang="ja-JP" altLang="en-GB" sz="1800" dirty="0"/>
              <a:t>“</a:t>
            </a:r>
            <a:r>
              <a:rPr lang="en-GB" sz="1800" dirty="0"/>
              <a:t>bilinear </a:t>
            </a:r>
            <a:r>
              <a:rPr lang="en-GB" sz="1800" dirty="0" err="1"/>
              <a:t>covariants</a:t>
            </a:r>
            <a:r>
              <a:rPr lang="ja-JP" altLang="en-GB" sz="1800" dirty="0"/>
              <a:t>”</a:t>
            </a:r>
            <a:r>
              <a:rPr lang="en-GB" sz="1800" dirty="0"/>
              <a:t>:</a:t>
            </a:r>
          </a:p>
        </p:txBody>
      </p:sp>
      <p:sp>
        <p:nvSpPr>
          <p:cNvPr id="8" name="Rectangle 44"/>
          <p:cNvSpPr>
            <a:spLocks noChangeArrowheads="1"/>
          </p:cNvSpPr>
          <p:nvPr/>
        </p:nvSpPr>
        <p:spPr bwMode="auto">
          <a:xfrm>
            <a:off x="324948" y="2951173"/>
            <a:ext cx="8532813" cy="2232025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9" name="Text Box 45"/>
          <p:cNvSpPr txBox="1">
            <a:spLocks noChangeArrowheads="1"/>
          </p:cNvSpPr>
          <p:nvPr/>
        </p:nvSpPr>
        <p:spPr bwMode="auto">
          <a:xfrm>
            <a:off x="84267" y="5341955"/>
            <a:ext cx="86264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</a:pPr>
            <a:r>
              <a:rPr lang="en-GB" sz="1800" dirty="0">
                <a:solidFill>
                  <a:schemeClr val="accent2"/>
                </a:solidFill>
              </a:rPr>
              <a:t> Note that in total the sixteen components correspond to the 16 elements of</a:t>
            </a:r>
          </a:p>
          <a:p>
            <a:pPr>
              <a:buClr>
                <a:srgbClr val="FF0000"/>
              </a:buClr>
              <a:buFont typeface="Wingdings" charset="0"/>
              <a:buNone/>
            </a:pPr>
            <a:r>
              <a:rPr lang="en-GB" sz="1800" dirty="0">
                <a:solidFill>
                  <a:schemeClr val="accent2"/>
                </a:solidFill>
              </a:rPr>
              <a:t>     a general 4x4 matrix: </a:t>
            </a:r>
            <a:r>
              <a:rPr lang="ja-JP" altLang="en-GB" sz="1800" dirty="0">
                <a:solidFill>
                  <a:schemeClr val="accent2"/>
                </a:solidFill>
              </a:rPr>
              <a:t>“</a:t>
            </a:r>
            <a:r>
              <a:rPr lang="en-GB" sz="1800" dirty="0">
                <a:solidFill>
                  <a:schemeClr val="accent2"/>
                </a:solidFill>
              </a:rPr>
              <a:t>decomposition into Lorentz invariant combinations</a:t>
            </a:r>
            <a:r>
              <a:rPr lang="ja-JP" altLang="en-GB" sz="1800" dirty="0">
                <a:solidFill>
                  <a:schemeClr val="accent2"/>
                </a:solidFill>
              </a:rPr>
              <a:t>”</a:t>
            </a:r>
            <a:endParaRPr lang="en-GB" sz="1800" dirty="0">
              <a:solidFill>
                <a:schemeClr val="accent2"/>
              </a:solidFill>
            </a:endParaRPr>
          </a:p>
        </p:txBody>
      </p:sp>
      <p:grpSp>
        <p:nvGrpSpPr>
          <p:cNvPr id="12" name="Group 55"/>
          <p:cNvGrpSpPr>
            <a:grpSpLocks/>
          </p:cNvGrpSpPr>
          <p:nvPr/>
        </p:nvGrpSpPr>
        <p:grpSpPr bwMode="auto">
          <a:xfrm>
            <a:off x="458788" y="2960698"/>
            <a:ext cx="8555040" cy="2222500"/>
            <a:chOff x="398" y="1713"/>
            <a:chExt cx="5389" cy="1400"/>
          </a:xfrm>
        </p:grpSpPr>
        <p:sp>
          <p:nvSpPr>
            <p:cNvPr id="13" name="Text Box 26"/>
            <p:cNvSpPr txBox="1">
              <a:spLocks noChangeArrowheads="1"/>
            </p:cNvSpPr>
            <p:nvPr/>
          </p:nvSpPr>
          <p:spPr bwMode="auto">
            <a:xfrm>
              <a:off x="493" y="1903"/>
              <a:ext cx="1733" cy="12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buClr>
                  <a:srgbClr val="CC0099"/>
                </a:buClr>
                <a:buFont typeface="Wingdings" charset="0"/>
                <a:buChar char="s"/>
              </a:pPr>
              <a:r>
                <a:rPr lang="en-GB" sz="2400" dirty="0">
                  <a:solidFill>
                    <a:srgbClr val="FF0000"/>
                  </a:solidFill>
                </a:rPr>
                <a:t> </a:t>
              </a:r>
              <a:r>
                <a:rPr lang="en-GB" dirty="0">
                  <a:solidFill>
                    <a:srgbClr val="FF0000"/>
                  </a:solidFill>
                </a:rPr>
                <a:t>SCALAR </a:t>
              </a:r>
            </a:p>
            <a:p>
              <a:pPr>
                <a:buClr>
                  <a:srgbClr val="CC0099"/>
                </a:buClr>
                <a:buFont typeface="Wingdings" charset="0"/>
                <a:buChar char="s"/>
              </a:pPr>
              <a:r>
                <a:rPr lang="en-GB" sz="2400" dirty="0">
                  <a:solidFill>
                    <a:srgbClr val="FF0000"/>
                  </a:solidFill>
                </a:rPr>
                <a:t> </a:t>
              </a:r>
              <a:r>
                <a:rPr lang="en-GB" dirty="0">
                  <a:solidFill>
                    <a:srgbClr val="FF0000"/>
                  </a:solidFill>
                </a:rPr>
                <a:t>PSEUDOSCALAR   </a:t>
              </a:r>
            </a:p>
            <a:p>
              <a:pPr>
                <a:buClr>
                  <a:srgbClr val="CC0099"/>
                </a:buClr>
                <a:buFont typeface="Wingdings" charset="0"/>
                <a:buChar char="s"/>
              </a:pPr>
              <a:r>
                <a:rPr lang="en-GB" sz="2400" dirty="0">
                  <a:solidFill>
                    <a:srgbClr val="FF0000"/>
                  </a:solidFill>
                </a:rPr>
                <a:t> </a:t>
              </a:r>
              <a:r>
                <a:rPr lang="en-GB" dirty="0">
                  <a:solidFill>
                    <a:srgbClr val="FF0000"/>
                  </a:solidFill>
                </a:rPr>
                <a:t>VECTOR</a:t>
              </a:r>
            </a:p>
            <a:p>
              <a:pPr>
                <a:buClr>
                  <a:srgbClr val="CC0099"/>
                </a:buClr>
                <a:buFont typeface="Wingdings" charset="0"/>
                <a:buChar char="s"/>
              </a:pPr>
              <a:r>
                <a:rPr lang="en-GB" sz="2400" dirty="0">
                  <a:solidFill>
                    <a:srgbClr val="FF0000"/>
                  </a:solidFill>
                </a:rPr>
                <a:t> </a:t>
              </a:r>
              <a:r>
                <a:rPr lang="en-GB" dirty="0">
                  <a:solidFill>
                    <a:srgbClr val="FF0000"/>
                  </a:solidFill>
                </a:rPr>
                <a:t>AXIAL VECTOR</a:t>
              </a:r>
            </a:p>
            <a:p>
              <a:pPr>
                <a:buClr>
                  <a:srgbClr val="CC0099"/>
                </a:buClr>
                <a:buFont typeface="Wingdings" charset="0"/>
                <a:buChar char="s"/>
              </a:pPr>
              <a:r>
                <a:rPr lang="en-GB" sz="2400" dirty="0">
                  <a:solidFill>
                    <a:srgbClr val="FF0000"/>
                  </a:solidFill>
                </a:rPr>
                <a:t> </a:t>
              </a:r>
              <a:r>
                <a:rPr lang="en-GB" dirty="0">
                  <a:solidFill>
                    <a:srgbClr val="FF0000"/>
                  </a:solidFill>
                </a:rPr>
                <a:t>TENSOR</a:t>
              </a:r>
            </a:p>
          </p:txBody>
        </p:sp>
        <p:sp>
          <p:nvSpPr>
            <p:cNvPr id="14" name="Text Box 36"/>
            <p:cNvSpPr txBox="1">
              <a:spLocks noChangeArrowheads="1"/>
            </p:cNvSpPr>
            <p:nvPr/>
          </p:nvSpPr>
          <p:spPr bwMode="auto">
            <a:xfrm>
              <a:off x="398" y="1713"/>
              <a:ext cx="5389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GB" dirty="0">
                  <a:solidFill>
                    <a:schemeClr val="accent2"/>
                  </a:solidFill>
                </a:rPr>
                <a:t>       </a:t>
              </a:r>
              <a:r>
                <a:rPr lang="en-GB" dirty="0"/>
                <a:t>Type         </a:t>
              </a:r>
              <a:r>
                <a:rPr lang="en-GB" dirty="0">
                  <a:solidFill>
                    <a:schemeClr val="accent2"/>
                  </a:solidFill>
                </a:rPr>
                <a:t>                     </a:t>
              </a:r>
              <a:r>
                <a:rPr lang="en-GB" dirty="0"/>
                <a:t> Form  </a:t>
              </a:r>
              <a:r>
                <a:rPr lang="en-GB" dirty="0">
                  <a:solidFill>
                    <a:schemeClr val="accent2"/>
                  </a:solidFill>
                </a:rPr>
                <a:t>        </a:t>
              </a:r>
              <a:r>
                <a:rPr lang="en-GB" dirty="0" smtClean="0">
                  <a:solidFill>
                    <a:schemeClr val="accent2"/>
                  </a:solidFill>
                </a:rPr>
                <a:t>       </a:t>
              </a:r>
              <a:r>
                <a:rPr lang="en-GB" dirty="0"/>
                <a:t>Components       </a:t>
              </a:r>
              <a:r>
                <a:rPr lang="en-GB" dirty="0" smtClean="0"/>
                <a:t>           </a:t>
              </a:r>
              <a:r>
                <a:rPr lang="ja-JP" altLang="en-GB" dirty="0">
                  <a:solidFill>
                    <a:schemeClr val="hlink"/>
                  </a:solidFill>
                  <a:latin typeface="Palatino"/>
                </a:rPr>
                <a:t>“</a:t>
              </a:r>
              <a:r>
                <a:rPr lang="en-GB" dirty="0">
                  <a:solidFill>
                    <a:schemeClr val="hlink"/>
                  </a:solidFill>
                </a:rPr>
                <a:t>Boson Spin</a:t>
              </a:r>
              <a:r>
                <a:rPr lang="ja-JP" altLang="en-GB" dirty="0">
                  <a:solidFill>
                    <a:schemeClr val="hlink"/>
                  </a:solidFill>
                  <a:latin typeface="Palatino"/>
                </a:rPr>
                <a:t>”</a:t>
              </a:r>
              <a:endParaRPr lang="en-GB" dirty="0">
                <a:solidFill>
                  <a:schemeClr val="hlink"/>
                </a:solidFill>
              </a:endParaRPr>
            </a:p>
          </p:txBody>
        </p:sp>
        <p:sp>
          <p:nvSpPr>
            <p:cNvPr id="15" name="Text Box 38"/>
            <p:cNvSpPr txBox="1">
              <a:spLocks noChangeArrowheads="1"/>
            </p:cNvSpPr>
            <p:nvPr/>
          </p:nvSpPr>
          <p:spPr bwMode="auto">
            <a:xfrm>
              <a:off x="3673" y="1905"/>
              <a:ext cx="388" cy="12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buClr>
                  <a:srgbClr val="CC0099"/>
                </a:buClr>
                <a:buFont typeface="Wingdings" charset="0"/>
                <a:buNone/>
              </a:pPr>
              <a:r>
                <a:rPr lang="en-GB" sz="2400">
                  <a:solidFill>
                    <a:srgbClr val="FF0000"/>
                  </a:solidFill>
                </a:rPr>
                <a:t> </a:t>
              </a:r>
              <a:r>
                <a:rPr lang="en-GB">
                  <a:solidFill>
                    <a:srgbClr val="FF0000"/>
                  </a:solidFill>
                </a:rPr>
                <a:t>1 </a:t>
              </a:r>
            </a:p>
            <a:p>
              <a:pPr>
                <a:buClr>
                  <a:srgbClr val="CC0099"/>
                </a:buClr>
                <a:buFont typeface="Wingdings" charset="0"/>
                <a:buNone/>
              </a:pPr>
              <a:r>
                <a:rPr lang="en-GB" sz="2400">
                  <a:solidFill>
                    <a:srgbClr val="FF0000"/>
                  </a:solidFill>
                </a:rPr>
                <a:t> </a:t>
              </a:r>
              <a:r>
                <a:rPr lang="en-GB">
                  <a:solidFill>
                    <a:srgbClr val="FF0000"/>
                  </a:solidFill>
                </a:rPr>
                <a:t>1   </a:t>
              </a:r>
            </a:p>
            <a:p>
              <a:pPr>
                <a:buClr>
                  <a:srgbClr val="CC0099"/>
                </a:buClr>
                <a:buFont typeface="Wingdings" charset="0"/>
                <a:buNone/>
              </a:pPr>
              <a:r>
                <a:rPr lang="en-GB" sz="2400">
                  <a:solidFill>
                    <a:srgbClr val="FF0000"/>
                  </a:solidFill>
                </a:rPr>
                <a:t> </a:t>
              </a:r>
              <a:r>
                <a:rPr lang="en-GB">
                  <a:solidFill>
                    <a:srgbClr val="FF0000"/>
                  </a:solidFill>
                </a:rPr>
                <a:t>4</a:t>
              </a:r>
            </a:p>
            <a:p>
              <a:pPr>
                <a:buClr>
                  <a:srgbClr val="CC0099"/>
                </a:buClr>
                <a:buFont typeface="Wingdings" charset="0"/>
                <a:buNone/>
              </a:pPr>
              <a:r>
                <a:rPr lang="en-GB" sz="2400">
                  <a:solidFill>
                    <a:srgbClr val="FF0000"/>
                  </a:solidFill>
                </a:rPr>
                <a:t> </a:t>
              </a:r>
              <a:r>
                <a:rPr lang="en-GB">
                  <a:solidFill>
                    <a:srgbClr val="FF0000"/>
                  </a:solidFill>
                </a:rPr>
                <a:t>4</a:t>
              </a:r>
            </a:p>
            <a:p>
              <a:pPr>
                <a:buClr>
                  <a:srgbClr val="CC0099"/>
                </a:buClr>
                <a:buFont typeface="Wingdings" charset="0"/>
                <a:buNone/>
              </a:pPr>
              <a:r>
                <a:rPr lang="en-GB" sz="2400">
                  <a:solidFill>
                    <a:srgbClr val="FF0000"/>
                  </a:solidFill>
                </a:rPr>
                <a:t> </a:t>
              </a:r>
              <a:r>
                <a:rPr lang="en-GB">
                  <a:solidFill>
                    <a:srgbClr val="FF0000"/>
                  </a:solidFill>
                </a:rPr>
                <a:t>6</a:t>
              </a:r>
            </a:p>
          </p:txBody>
        </p:sp>
        <p:sp>
          <p:nvSpPr>
            <p:cNvPr id="16" name="Text Box 42"/>
            <p:cNvSpPr txBox="1">
              <a:spLocks noChangeArrowheads="1"/>
            </p:cNvSpPr>
            <p:nvPr/>
          </p:nvSpPr>
          <p:spPr bwMode="auto">
            <a:xfrm>
              <a:off x="5054" y="1905"/>
              <a:ext cx="388" cy="12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buClr>
                  <a:srgbClr val="CC0099"/>
                </a:buClr>
                <a:buFont typeface="Wingdings" charset="0"/>
                <a:buNone/>
              </a:pPr>
              <a:r>
                <a:rPr lang="en-GB" sz="2400">
                  <a:solidFill>
                    <a:schemeClr val="hlink"/>
                  </a:solidFill>
                </a:rPr>
                <a:t> </a:t>
              </a:r>
              <a:r>
                <a:rPr lang="en-GB">
                  <a:solidFill>
                    <a:schemeClr val="hlink"/>
                  </a:solidFill>
                </a:rPr>
                <a:t>0 </a:t>
              </a:r>
            </a:p>
            <a:p>
              <a:pPr>
                <a:buClr>
                  <a:srgbClr val="CC0099"/>
                </a:buClr>
                <a:buFont typeface="Wingdings" charset="0"/>
                <a:buNone/>
              </a:pPr>
              <a:r>
                <a:rPr lang="en-GB" sz="2400">
                  <a:solidFill>
                    <a:schemeClr val="hlink"/>
                  </a:solidFill>
                </a:rPr>
                <a:t> </a:t>
              </a:r>
              <a:r>
                <a:rPr lang="en-GB">
                  <a:solidFill>
                    <a:schemeClr val="hlink"/>
                  </a:solidFill>
                </a:rPr>
                <a:t>0   </a:t>
              </a:r>
            </a:p>
            <a:p>
              <a:pPr>
                <a:buClr>
                  <a:srgbClr val="CC0099"/>
                </a:buClr>
                <a:buFont typeface="Wingdings" charset="0"/>
                <a:buNone/>
              </a:pPr>
              <a:r>
                <a:rPr lang="en-GB" sz="2400">
                  <a:solidFill>
                    <a:schemeClr val="hlink"/>
                  </a:solidFill>
                </a:rPr>
                <a:t> </a:t>
              </a:r>
              <a:r>
                <a:rPr lang="en-GB">
                  <a:solidFill>
                    <a:schemeClr val="hlink"/>
                  </a:solidFill>
                </a:rPr>
                <a:t>1</a:t>
              </a:r>
            </a:p>
            <a:p>
              <a:pPr>
                <a:buClr>
                  <a:srgbClr val="CC0099"/>
                </a:buClr>
                <a:buFont typeface="Wingdings" charset="0"/>
                <a:buNone/>
              </a:pPr>
              <a:r>
                <a:rPr lang="en-GB" sz="2400">
                  <a:solidFill>
                    <a:schemeClr val="hlink"/>
                  </a:solidFill>
                </a:rPr>
                <a:t> </a:t>
              </a:r>
              <a:r>
                <a:rPr lang="en-GB">
                  <a:solidFill>
                    <a:schemeClr val="hlink"/>
                  </a:solidFill>
                </a:rPr>
                <a:t>1</a:t>
              </a:r>
            </a:p>
            <a:p>
              <a:pPr>
                <a:buClr>
                  <a:srgbClr val="CC0099"/>
                </a:buClr>
                <a:buFont typeface="Wingdings" charset="0"/>
                <a:buNone/>
              </a:pPr>
              <a:r>
                <a:rPr lang="en-GB" sz="2400">
                  <a:solidFill>
                    <a:schemeClr val="hlink"/>
                  </a:solidFill>
                </a:rPr>
                <a:t> </a:t>
              </a:r>
              <a:r>
                <a:rPr lang="en-GB">
                  <a:solidFill>
                    <a:schemeClr val="hlink"/>
                  </a:solidFill>
                </a:rPr>
                <a:t>2</a:t>
              </a:r>
            </a:p>
          </p:txBody>
        </p:sp>
        <p:grpSp>
          <p:nvGrpSpPr>
            <p:cNvPr id="17" name="Group 54"/>
            <p:cNvGrpSpPr>
              <a:grpSpLocks/>
            </p:cNvGrpSpPr>
            <p:nvPr/>
          </p:nvGrpSpPr>
          <p:grpSpPr bwMode="auto">
            <a:xfrm>
              <a:off x="2201" y="1956"/>
              <a:ext cx="1377" cy="1110"/>
              <a:chOff x="2201" y="1956"/>
              <a:chExt cx="1377" cy="1110"/>
            </a:xfrm>
          </p:grpSpPr>
          <p:pic>
            <p:nvPicPr>
              <p:cNvPr id="18" name="Picture 13" descr="TP_tmp"/>
              <p:cNvPicPr>
                <a:picLocks noChangeAspect="1" noChangeArrowheads="1"/>
              </p:cNvPicPr>
              <p:nvPr>
                <p:custDataLst>
                  <p:tags r:id="rId2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01" y="1956"/>
                <a:ext cx="258" cy="1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19" name="Picture 25" descr="TP_tmp"/>
              <p:cNvPicPr>
                <a:picLocks noChangeAspect="1" noChangeArrowheads="1"/>
              </p:cNvPicPr>
              <p:nvPr>
                <p:custDataLst>
                  <p:tags r:id="rId3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2" y="2863"/>
                <a:ext cx="1346" cy="2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20" name="Picture 30" descr="TP_tmp"/>
              <p:cNvPicPr>
                <a:picLocks noChangeAspect="1" noChangeArrowheads="1"/>
              </p:cNvPicPr>
              <p:nvPr>
                <p:custDataLst>
                  <p:tags r:id="rId4"/>
                </p:custDataLst>
              </p:nvPr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0" y="2160"/>
                <a:ext cx="424" cy="2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21" name="Picture 32" descr="TP_tmp"/>
              <p:cNvPicPr>
                <a:picLocks noChangeAspect="1" noChangeArrowheads="1"/>
              </p:cNvPicPr>
              <p:nvPr>
                <p:custDataLst>
                  <p:tags r:id="rId5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0" y="2410"/>
                <a:ext cx="461" cy="1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22" name="Picture 51" descr="TP_tmp"/>
              <p:cNvPicPr>
                <a:picLocks noChangeAspect="1" noChangeArrowheads="1"/>
              </p:cNvPicPr>
              <p:nvPr>
                <p:custDataLst>
                  <p:tags r:id="rId6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22" y="2636"/>
                <a:ext cx="627" cy="2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23" name="Text Box 59"/>
          <p:cNvSpPr txBox="1">
            <a:spLocks noChangeArrowheads="1"/>
          </p:cNvSpPr>
          <p:nvPr/>
        </p:nvSpPr>
        <p:spPr bwMode="auto">
          <a:xfrm>
            <a:off x="78862" y="6031430"/>
            <a:ext cx="89947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</a:pPr>
            <a:r>
              <a:rPr lang="en-GB" sz="1800" dirty="0">
                <a:solidFill>
                  <a:schemeClr val="accent2"/>
                </a:solidFill>
              </a:rPr>
              <a:t> Associate SCALAR  and PSEUDOSCALAR interactions with the exchange of a </a:t>
            </a:r>
          </a:p>
          <a:p>
            <a:pPr>
              <a:buClr>
                <a:srgbClr val="FF0000"/>
              </a:buClr>
              <a:buFont typeface="Wingdings" charset="0"/>
              <a:buNone/>
            </a:pPr>
            <a:r>
              <a:rPr lang="en-GB" sz="1800" dirty="0">
                <a:solidFill>
                  <a:schemeClr val="accent2"/>
                </a:solidFill>
              </a:rPr>
              <a:t>      SPIN-0 boson, etc. – no spin degrees of freedom </a:t>
            </a:r>
          </a:p>
        </p:txBody>
      </p:sp>
    </p:spTree>
    <p:extLst>
      <p:ext uri="{BB962C8B-B14F-4D97-AF65-F5344CB8AC3E}">
        <p14:creationId xmlns:p14="http://schemas.microsoft.com/office/powerpoint/2010/main" val="2303578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Parity in weak interactions</a:t>
            </a:r>
            <a:endParaRPr lang="en-US" dirty="0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71252" y="1001732"/>
            <a:ext cx="775244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rgbClr val="3366FF"/>
                </a:solidFill>
                <a:cs typeface="+mn-cs"/>
              </a:rPr>
              <a:t>1956: Suggestion (by T.D. Lee and C.N. Yang)</a:t>
            </a:r>
          </a:p>
          <a:p>
            <a:pPr>
              <a:defRPr/>
            </a:pPr>
            <a:r>
              <a:rPr lang="en-US" sz="2000" dirty="0">
                <a:solidFill>
                  <a:srgbClr val="3366FF"/>
                </a:solidFill>
                <a:cs typeface="+mn-cs"/>
              </a:rPr>
              <a:t>          Weak interactions are NOT  INVARIANT under Parity </a:t>
            </a:r>
          </a:p>
        </p:txBody>
      </p:sp>
      <p:grpSp>
        <p:nvGrpSpPr>
          <p:cNvPr id="5" name="Group 41"/>
          <p:cNvGrpSpPr>
            <a:grpSpLocks/>
          </p:cNvGrpSpPr>
          <p:nvPr/>
        </p:nvGrpSpPr>
        <p:grpSpPr bwMode="auto">
          <a:xfrm>
            <a:off x="588764" y="2059702"/>
            <a:ext cx="2670175" cy="506412"/>
            <a:chOff x="240" y="785"/>
            <a:chExt cx="1682" cy="319"/>
          </a:xfrm>
        </p:grpSpPr>
        <p:sp>
          <p:nvSpPr>
            <p:cNvPr id="6" name="Text Box 3"/>
            <p:cNvSpPr txBox="1">
              <a:spLocks noChangeArrowheads="1"/>
            </p:cNvSpPr>
            <p:nvPr/>
          </p:nvSpPr>
          <p:spPr bwMode="auto">
            <a:xfrm>
              <a:off x="240" y="785"/>
              <a:ext cx="168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latin typeface="Symbol" charset="0"/>
                  <a:cs typeface="+mn-cs"/>
                </a:rPr>
                <a:t>p</a:t>
              </a:r>
              <a:r>
                <a:rPr lang="en-US" baseline="30000" dirty="0">
                  <a:cs typeface="+mn-cs"/>
                </a:rPr>
                <a:t>+</a:t>
              </a:r>
              <a:r>
                <a:rPr lang="en-US" dirty="0">
                  <a:cs typeface="+mn-cs"/>
                </a:rPr>
                <a:t> </a:t>
              </a:r>
              <a:r>
                <a:rPr lang="en-US" dirty="0">
                  <a:cs typeface="+mn-cs"/>
                  <a:sym typeface="Symbol" charset="0"/>
                </a:rPr>
                <a:t> </a:t>
              </a:r>
              <a:r>
                <a:rPr lang="en-US" dirty="0">
                  <a:cs typeface="+mn-cs"/>
                </a:rPr>
                <a:t> </a:t>
              </a:r>
              <a:r>
                <a:rPr lang="en-US" dirty="0">
                  <a:latin typeface="Symbol" charset="0"/>
                  <a:cs typeface="+mn-cs"/>
                </a:rPr>
                <a:t>m</a:t>
              </a:r>
              <a:r>
                <a:rPr lang="en-US" baseline="30000" dirty="0">
                  <a:cs typeface="+mn-cs"/>
                </a:rPr>
                <a:t>+</a:t>
              </a:r>
              <a:r>
                <a:rPr lang="en-US" dirty="0">
                  <a:cs typeface="+mn-cs"/>
                </a:rPr>
                <a:t> +</a:t>
              </a:r>
              <a:r>
                <a:rPr lang="en-US" dirty="0">
                  <a:latin typeface="Symbol" charset="0"/>
                  <a:cs typeface="+mn-cs"/>
                </a:rPr>
                <a:t> n</a:t>
              </a:r>
              <a:r>
                <a:rPr lang="en-US" dirty="0">
                  <a:cs typeface="+mn-cs"/>
                </a:rPr>
                <a:t>  decay</a:t>
              </a:r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240" y="1104"/>
              <a:ext cx="16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8" name="Text Box 34"/>
          <p:cNvSpPr txBox="1">
            <a:spLocks noChangeArrowheads="1"/>
          </p:cNvSpPr>
          <p:nvPr/>
        </p:nvSpPr>
        <p:spPr bwMode="auto">
          <a:xfrm>
            <a:off x="476052" y="2656679"/>
            <a:ext cx="6116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cs typeface="+mn-cs"/>
              </a:rPr>
              <a:t>Parity invariance requires that the two states </a:t>
            </a:r>
          </a:p>
        </p:txBody>
      </p:sp>
      <p:grpSp>
        <p:nvGrpSpPr>
          <p:cNvPr id="9" name="Group 39"/>
          <p:cNvGrpSpPr>
            <a:grpSpLocks/>
          </p:cNvGrpSpPr>
          <p:nvPr/>
        </p:nvGrpSpPr>
        <p:grpSpPr bwMode="auto">
          <a:xfrm>
            <a:off x="780852" y="3113879"/>
            <a:ext cx="2847975" cy="1477963"/>
            <a:chOff x="384" y="1008"/>
            <a:chExt cx="1794" cy="931"/>
          </a:xfrm>
        </p:grpSpPr>
        <p:grpSp>
          <p:nvGrpSpPr>
            <p:cNvPr id="10" name="Group 20"/>
            <p:cNvGrpSpPr>
              <a:grpSpLocks/>
            </p:cNvGrpSpPr>
            <p:nvPr/>
          </p:nvGrpSpPr>
          <p:grpSpPr bwMode="auto">
            <a:xfrm>
              <a:off x="384" y="1008"/>
              <a:ext cx="1794" cy="689"/>
              <a:chOff x="336" y="934"/>
              <a:chExt cx="1794" cy="689"/>
            </a:xfrm>
          </p:grpSpPr>
          <p:grpSp>
            <p:nvGrpSpPr>
              <p:cNvPr id="12" name="Group 8"/>
              <p:cNvGrpSpPr>
                <a:grpSpLocks/>
              </p:cNvGrpSpPr>
              <p:nvPr/>
            </p:nvGrpSpPr>
            <p:grpSpPr bwMode="auto">
              <a:xfrm>
                <a:off x="1056" y="1056"/>
                <a:ext cx="345" cy="345"/>
                <a:chOff x="1056" y="1056"/>
                <a:chExt cx="345" cy="345"/>
              </a:xfrm>
            </p:grpSpPr>
            <p:sp>
              <p:nvSpPr>
                <p:cNvPr id="21" name="Oval 6"/>
                <p:cNvSpPr>
                  <a:spLocks noChangeAspect="1" noChangeArrowheads="1"/>
                </p:cNvSpPr>
                <p:nvPr/>
              </p:nvSpPr>
              <p:spPr bwMode="auto">
                <a:xfrm>
                  <a:off x="1056" y="1056"/>
                  <a:ext cx="345" cy="345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2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1104" y="1104"/>
                  <a:ext cx="277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sz="2000" dirty="0">
                      <a:latin typeface="Symbol" charset="0"/>
                      <a:cs typeface="+mn-cs"/>
                    </a:rPr>
                    <a:t>p</a:t>
                  </a:r>
                  <a:r>
                    <a:rPr lang="en-US" baseline="30000" dirty="0">
                      <a:cs typeface="+mn-cs"/>
                    </a:rPr>
                    <a:t>+</a:t>
                  </a:r>
                </a:p>
              </p:txBody>
            </p:sp>
          </p:grpSp>
          <p:sp>
            <p:nvSpPr>
              <p:cNvPr id="13" name="Line 12"/>
              <p:cNvSpPr>
                <a:spLocks noChangeShapeType="1"/>
              </p:cNvSpPr>
              <p:nvPr/>
            </p:nvSpPr>
            <p:spPr bwMode="auto">
              <a:xfrm flipH="1">
                <a:off x="336" y="1248"/>
                <a:ext cx="720" cy="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14" name="Text Box 13"/>
              <p:cNvSpPr txBox="1">
                <a:spLocks noChangeArrowheads="1"/>
              </p:cNvSpPr>
              <p:nvPr/>
            </p:nvSpPr>
            <p:spPr bwMode="auto">
              <a:xfrm>
                <a:off x="518" y="982"/>
                <a:ext cx="21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>
                    <a:solidFill>
                      <a:schemeClr val="accent2"/>
                    </a:solidFill>
                    <a:latin typeface="Symbol" charset="0"/>
                    <a:cs typeface="+mn-cs"/>
                  </a:rPr>
                  <a:t>n</a:t>
                </a:r>
              </a:p>
            </p:txBody>
          </p:sp>
          <p:sp>
            <p:nvSpPr>
              <p:cNvPr id="15" name="AutoShape 14"/>
              <p:cNvSpPr>
                <a:spLocks noChangeArrowheads="1"/>
              </p:cNvSpPr>
              <p:nvPr/>
            </p:nvSpPr>
            <p:spPr bwMode="auto">
              <a:xfrm>
                <a:off x="528" y="1248"/>
                <a:ext cx="384" cy="192"/>
              </a:xfrm>
              <a:prstGeom prst="leftArrow">
                <a:avLst>
                  <a:gd name="adj1" fmla="val 50000"/>
                  <a:gd name="adj2" fmla="val 50000"/>
                </a:avLst>
              </a:prstGeom>
              <a:solidFill>
                <a:schemeClr val="bg1"/>
              </a:solidFill>
              <a:ln w="28575">
                <a:solidFill>
                  <a:srgbClr val="00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16" name="Text Box 15"/>
              <p:cNvSpPr txBox="1">
                <a:spLocks noChangeArrowheads="1"/>
              </p:cNvSpPr>
              <p:nvPr/>
            </p:nvSpPr>
            <p:spPr bwMode="auto">
              <a:xfrm>
                <a:off x="528" y="1392"/>
                <a:ext cx="483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800">
                    <a:solidFill>
                      <a:srgbClr val="009900"/>
                    </a:solidFill>
                    <a:latin typeface="Symbol" charset="0"/>
                    <a:cs typeface="+mn-cs"/>
                  </a:rPr>
                  <a:t>n</a:t>
                </a:r>
                <a:r>
                  <a:rPr lang="en-US" sz="1800">
                    <a:solidFill>
                      <a:srgbClr val="009900"/>
                    </a:solidFill>
                    <a:cs typeface="+mn-cs"/>
                  </a:rPr>
                  <a:t> spin</a:t>
                </a:r>
              </a:p>
            </p:txBody>
          </p:sp>
          <p:sp>
            <p:nvSpPr>
              <p:cNvPr id="17" name="Line 16"/>
              <p:cNvSpPr>
                <a:spLocks noChangeShapeType="1"/>
              </p:cNvSpPr>
              <p:nvPr/>
            </p:nvSpPr>
            <p:spPr bwMode="auto">
              <a:xfrm rot="10800000" flipH="1">
                <a:off x="1410" y="1248"/>
                <a:ext cx="720" cy="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18" name="Text Box 17"/>
              <p:cNvSpPr txBox="1">
                <a:spLocks noChangeArrowheads="1"/>
              </p:cNvSpPr>
              <p:nvPr/>
            </p:nvSpPr>
            <p:spPr bwMode="auto">
              <a:xfrm>
                <a:off x="1670" y="934"/>
                <a:ext cx="329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>
                    <a:solidFill>
                      <a:schemeClr val="accent2"/>
                    </a:solidFill>
                    <a:latin typeface="Symbol" charset="0"/>
                    <a:cs typeface="+mn-cs"/>
                  </a:rPr>
                  <a:t>m</a:t>
                </a:r>
                <a:r>
                  <a:rPr lang="en-US" baseline="30000">
                    <a:solidFill>
                      <a:schemeClr val="accent2"/>
                    </a:solidFill>
                    <a:latin typeface="Symbol" charset="0"/>
                    <a:cs typeface="+mn-cs"/>
                  </a:rPr>
                  <a:t>+ </a:t>
                </a:r>
              </a:p>
            </p:txBody>
          </p:sp>
          <p:sp>
            <p:nvSpPr>
              <p:cNvPr id="19" name="AutoShape 18"/>
              <p:cNvSpPr>
                <a:spLocks noChangeArrowheads="1"/>
              </p:cNvSpPr>
              <p:nvPr/>
            </p:nvSpPr>
            <p:spPr bwMode="auto">
              <a:xfrm rot="10800000">
                <a:off x="1584" y="1248"/>
                <a:ext cx="384" cy="192"/>
              </a:xfrm>
              <a:prstGeom prst="leftArrow">
                <a:avLst>
                  <a:gd name="adj1" fmla="val 50000"/>
                  <a:gd name="adj2" fmla="val 50000"/>
                </a:avLst>
              </a:prstGeom>
              <a:solidFill>
                <a:schemeClr val="bg1"/>
              </a:solidFill>
              <a:ln w="2857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0" name="Text Box 19"/>
              <p:cNvSpPr txBox="1">
                <a:spLocks noChangeArrowheads="1"/>
              </p:cNvSpPr>
              <p:nvPr/>
            </p:nvSpPr>
            <p:spPr bwMode="auto">
              <a:xfrm>
                <a:off x="1536" y="1392"/>
                <a:ext cx="491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800">
                    <a:solidFill>
                      <a:srgbClr val="FF0000"/>
                    </a:solidFill>
                    <a:latin typeface="Symbol" charset="0"/>
                    <a:cs typeface="+mn-cs"/>
                  </a:rPr>
                  <a:t>m</a:t>
                </a:r>
                <a:r>
                  <a:rPr lang="en-US" sz="1800">
                    <a:solidFill>
                      <a:srgbClr val="FF0000"/>
                    </a:solidFill>
                    <a:cs typeface="+mn-cs"/>
                  </a:rPr>
                  <a:t> spin</a:t>
                </a:r>
              </a:p>
            </p:txBody>
          </p:sp>
        </p:grpSp>
        <p:sp>
          <p:nvSpPr>
            <p:cNvPr id="11" name="Text Box 35"/>
            <p:cNvSpPr txBox="1">
              <a:spLocks noChangeArrowheads="1"/>
            </p:cNvSpPr>
            <p:nvPr/>
          </p:nvSpPr>
          <p:spPr bwMode="auto">
            <a:xfrm>
              <a:off x="1152" y="1612"/>
              <a:ext cx="27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>
                  <a:cs typeface="+mn-cs"/>
                </a:rPr>
                <a:t>A</a:t>
              </a:r>
            </a:p>
          </p:txBody>
        </p:sp>
      </p:grpSp>
      <p:grpSp>
        <p:nvGrpSpPr>
          <p:cNvPr id="23" name="Group 40"/>
          <p:cNvGrpSpPr>
            <a:grpSpLocks/>
          </p:cNvGrpSpPr>
          <p:nvPr/>
        </p:nvGrpSpPr>
        <p:grpSpPr bwMode="auto">
          <a:xfrm>
            <a:off x="4895652" y="3128167"/>
            <a:ext cx="2847975" cy="1477962"/>
            <a:chOff x="2976" y="1008"/>
            <a:chExt cx="1794" cy="931"/>
          </a:xfrm>
        </p:grpSpPr>
        <p:grpSp>
          <p:nvGrpSpPr>
            <p:cNvPr id="24" name="Group 22"/>
            <p:cNvGrpSpPr>
              <a:grpSpLocks/>
            </p:cNvGrpSpPr>
            <p:nvPr/>
          </p:nvGrpSpPr>
          <p:grpSpPr bwMode="auto">
            <a:xfrm>
              <a:off x="3696" y="1130"/>
              <a:ext cx="345" cy="345"/>
              <a:chOff x="1056" y="1056"/>
              <a:chExt cx="345" cy="345"/>
            </a:xfrm>
          </p:grpSpPr>
          <p:sp>
            <p:nvSpPr>
              <p:cNvPr id="34" name="Oval 23"/>
              <p:cNvSpPr>
                <a:spLocks noChangeAspect="1" noChangeArrowheads="1"/>
              </p:cNvSpPr>
              <p:nvPr/>
            </p:nvSpPr>
            <p:spPr bwMode="auto">
              <a:xfrm>
                <a:off x="1056" y="1056"/>
                <a:ext cx="345" cy="34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35" name="Text Box 24"/>
              <p:cNvSpPr txBox="1">
                <a:spLocks noChangeArrowheads="1"/>
              </p:cNvSpPr>
              <p:nvPr/>
            </p:nvSpPr>
            <p:spPr bwMode="auto">
              <a:xfrm>
                <a:off x="1104" y="1104"/>
                <a:ext cx="27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2000">
                    <a:latin typeface="Symbol" charset="0"/>
                    <a:cs typeface="+mn-cs"/>
                  </a:rPr>
                  <a:t>p</a:t>
                </a:r>
                <a:r>
                  <a:rPr lang="en-US" baseline="30000">
                    <a:cs typeface="+mn-cs"/>
                  </a:rPr>
                  <a:t>+</a:t>
                </a:r>
              </a:p>
            </p:txBody>
          </p:sp>
        </p:grpSp>
        <p:sp>
          <p:nvSpPr>
            <p:cNvPr id="25" name="Line 25"/>
            <p:cNvSpPr>
              <a:spLocks noChangeShapeType="1"/>
            </p:cNvSpPr>
            <p:nvPr/>
          </p:nvSpPr>
          <p:spPr bwMode="auto">
            <a:xfrm flipH="1">
              <a:off x="2976" y="1322"/>
              <a:ext cx="72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6" name="Text Box 26"/>
            <p:cNvSpPr txBox="1">
              <a:spLocks noChangeArrowheads="1"/>
            </p:cNvSpPr>
            <p:nvPr/>
          </p:nvSpPr>
          <p:spPr bwMode="auto">
            <a:xfrm>
              <a:off x="3158" y="1056"/>
              <a:ext cx="2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chemeClr val="accent2"/>
                  </a:solidFill>
                  <a:latin typeface="Symbol" charset="0"/>
                  <a:cs typeface="+mn-cs"/>
                </a:rPr>
                <a:t>n</a:t>
              </a:r>
            </a:p>
          </p:txBody>
        </p:sp>
        <p:sp>
          <p:nvSpPr>
            <p:cNvPr id="27" name="AutoShape 27"/>
            <p:cNvSpPr>
              <a:spLocks noChangeArrowheads="1"/>
            </p:cNvSpPr>
            <p:nvPr/>
          </p:nvSpPr>
          <p:spPr bwMode="auto">
            <a:xfrm rot="10800000">
              <a:off x="3168" y="1322"/>
              <a:ext cx="384" cy="192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8" name="Text Box 28"/>
            <p:cNvSpPr txBox="1">
              <a:spLocks noChangeArrowheads="1"/>
            </p:cNvSpPr>
            <p:nvPr/>
          </p:nvSpPr>
          <p:spPr bwMode="auto">
            <a:xfrm>
              <a:off x="3168" y="1466"/>
              <a:ext cx="48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>
                  <a:solidFill>
                    <a:srgbClr val="009900"/>
                  </a:solidFill>
                  <a:latin typeface="Symbol" charset="0"/>
                  <a:cs typeface="+mn-cs"/>
                </a:rPr>
                <a:t>n</a:t>
              </a:r>
              <a:r>
                <a:rPr lang="en-US" sz="1800">
                  <a:solidFill>
                    <a:srgbClr val="009900"/>
                  </a:solidFill>
                  <a:cs typeface="+mn-cs"/>
                </a:rPr>
                <a:t> spin</a:t>
              </a:r>
            </a:p>
          </p:txBody>
        </p:sp>
        <p:sp>
          <p:nvSpPr>
            <p:cNvPr id="29" name="Line 29"/>
            <p:cNvSpPr>
              <a:spLocks noChangeShapeType="1"/>
            </p:cNvSpPr>
            <p:nvPr/>
          </p:nvSpPr>
          <p:spPr bwMode="auto">
            <a:xfrm rot="10800000" flipH="1">
              <a:off x="4050" y="1322"/>
              <a:ext cx="72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0" name="Text Box 30"/>
            <p:cNvSpPr txBox="1">
              <a:spLocks noChangeArrowheads="1"/>
            </p:cNvSpPr>
            <p:nvPr/>
          </p:nvSpPr>
          <p:spPr bwMode="auto">
            <a:xfrm>
              <a:off x="4310" y="1008"/>
              <a:ext cx="329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chemeClr val="accent2"/>
                  </a:solidFill>
                  <a:latin typeface="Symbol" charset="0"/>
                  <a:cs typeface="+mn-cs"/>
                </a:rPr>
                <a:t>m</a:t>
              </a:r>
              <a:r>
                <a:rPr lang="en-US" baseline="30000">
                  <a:solidFill>
                    <a:schemeClr val="accent2"/>
                  </a:solidFill>
                  <a:latin typeface="Symbol" charset="0"/>
                  <a:cs typeface="+mn-cs"/>
                </a:rPr>
                <a:t>+ </a:t>
              </a:r>
            </a:p>
            <a:p>
              <a:pPr>
                <a:defRPr/>
              </a:pPr>
              <a:endParaRPr lang="en-US">
                <a:solidFill>
                  <a:schemeClr val="accent2"/>
                </a:solidFill>
                <a:latin typeface="Symbol" charset="0"/>
                <a:cs typeface="+mn-cs"/>
              </a:endParaRPr>
            </a:p>
          </p:txBody>
        </p:sp>
        <p:sp>
          <p:nvSpPr>
            <p:cNvPr id="31" name="AutoShape 31"/>
            <p:cNvSpPr>
              <a:spLocks noChangeArrowheads="1"/>
            </p:cNvSpPr>
            <p:nvPr/>
          </p:nvSpPr>
          <p:spPr bwMode="auto">
            <a:xfrm>
              <a:off x="4224" y="1322"/>
              <a:ext cx="384" cy="192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2" name="Text Box 32"/>
            <p:cNvSpPr txBox="1">
              <a:spLocks noChangeArrowheads="1"/>
            </p:cNvSpPr>
            <p:nvPr/>
          </p:nvSpPr>
          <p:spPr bwMode="auto">
            <a:xfrm>
              <a:off x="4176" y="1466"/>
              <a:ext cx="49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>
                  <a:solidFill>
                    <a:srgbClr val="FF0000"/>
                  </a:solidFill>
                  <a:latin typeface="Symbol" charset="0"/>
                  <a:cs typeface="+mn-cs"/>
                </a:rPr>
                <a:t>m</a:t>
              </a:r>
              <a:r>
                <a:rPr lang="en-US" sz="1800">
                  <a:solidFill>
                    <a:srgbClr val="FF0000"/>
                  </a:solidFill>
                  <a:cs typeface="+mn-cs"/>
                </a:rPr>
                <a:t> spin</a:t>
              </a:r>
            </a:p>
          </p:txBody>
        </p:sp>
        <p:sp>
          <p:nvSpPr>
            <p:cNvPr id="33" name="Text Box 36"/>
            <p:cNvSpPr txBox="1">
              <a:spLocks noChangeArrowheads="1"/>
            </p:cNvSpPr>
            <p:nvPr/>
          </p:nvSpPr>
          <p:spPr bwMode="auto">
            <a:xfrm>
              <a:off x="3754" y="1612"/>
              <a:ext cx="26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>
                  <a:cs typeface="+mn-cs"/>
                </a:rPr>
                <a:t>B</a:t>
              </a:r>
            </a:p>
          </p:txBody>
        </p:sp>
      </p:grpSp>
      <p:sp>
        <p:nvSpPr>
          <p:cNvPr id="36" name="Text Box 37"/>
          <p:cNvSpPr txBox="1">
            <a:spLocks noChangeArrowheads="1"/>
          </p:cNvSpPr>
          <p:nvPr/>
        </p:nvSpPr>
        <p:spPr bwMode="auto">
          <a:xfrm>
            <a:off x="476052" y="4714079"/>
            <a:ext cx="846220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cs typeface="+mn-cs"/>
              </a:rPr>
              <a:t>must be produced with equal probabilities  </a:t>
            </a:r>
            <a:r>
              <a:rPr lang="en-US" dirty="0">
                <a:cs typeface="+mn-cs"/>
                <a:sym typeface="Symbol" charset="0"/>
              </a:rPr>
              <a:t>  the emitted </a:t>
            </a:r>
            <a:r>
              <a:rPr lang="en-US" dirty="0">
                <a:latin typeface="Symbol" charset="0"/>
                <a:cs typeface="+mn-cs"/>
                <a:sym typeface="Symbol" charset="0"/>
              </a:rPr>
              <a:t>m</a:t>
            </a:r>
            <a:r>
              <a:rPr lang="en-US" baseline="30000" dirty="0" smtClean="0">
                <a:cs typeface="+mn-cs"/>
                <a:sym typeface="Symbol" charset="0"/>
              </a:rPr>
              <a:t>+</a:t>
            </a:r>
            <a:r>
              <a:rPr lang="en-US" dirty="0" smtClean="0">
                <a:cs typeface="+mn-cs"/>
                <a:sym typeface="Symbol" charset="0"/>
              </a:rPr>
              <a:t> is </a:t>
            </a:r>
            <a:r>
              <a:rPr lang="en-US" dirty="0">
                <a:cs typeface="+mn-cs"/>
                <a:sym typeface="Symbol" charset="0"/>
              </a:rPr>
              <a:t>not polarized</a:t>
            </a:r>
            <a:endParaRPr lang="en-US" dirty="0">
              <a:cs typeface="+mn-cs"/>
            </a:endParaRPr>
          </a:p>
        </p:txBody>
      </p:sp>
      <p:sp>
        <p:nvSpPr>
          <p:cNvPr id="37" name="Text Box 38"/>
          <p:cNvSpPr txBox="1">
            <a:spLocks noChangeArrowheads="1"/>
          </p:cNvSpPr>
          <p:nvPr/>
        </p:nvSpPr>
        <p:spPr bwMode="auto">
          <a:xfrm>
            <a:off x="476052" y="5358004"/>
            <a:ext cx="744764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cs typeface="+mn-cs"/>
              </a:rPr>
              <a:t>Experiments  find  that the </a:t>
            </a:r>
            <a:r>
              <a:rPr lang="en-US" dirty="0">
                <a:solidFill>
                  <a:srgbClr val="FF0000"/>
                </a:solidFill>
                <a:latin typeface="Symbol" charset="0"/>
                <a:cs typeface="+mn-cs"/>
              </a:rPr>
              <a:t>m</a:t>
            </a:r>
            <a:r>
              <a:rPr lang="en-US" baseline="30000" dirty="0">
                <a:solidFill>
                  <a:srgbClr val="FF0000"/>
                </a:solidFill>
                <a:cs typeface="+mn-cs"/>
              </a:rPr>
              <a:t>+</a:t>
            </a:r>
            <a:r>
              <a:rPr lang="en-US" dirty="0">
                <a:solidFill>
                  <a:srgbClr val="FF0000"/>
                </a:solidFill>
                <a:cs typeface="+mn-cs"/>
              </a:rPr>
              <a:t> has full polarization opposite to</a:t>
            </a:r>
          </a:p>
          <a:p>
            <a:pPr>
              <a:defRPr/>
            </a:pPr>
            <a:r>
              <a:rPr lang="en-US" dirty="0">
                <a:solidFill>
                  <a:srgbClr val="FF0000"/>
                </a:solidFill>
                <a:cs typeface="+mn-cs"/>
              </a:rPr>
              <a:t>the momentum direction</a:t>
            </a:r>
            <a:r>
              <a:rPr lang="en-US" dirty="0">
                <a:cs typeface="+mn-cs"/>
              </a:rPr>
              <a:t>   </a:t>
            </a:r>
            <a:r>
              <a:rPr lang="en-US" dirty="0">
                <a:solidFill>
                  <a:srgbClr val="FF0000"/>
                </a:solidFill>
                <a:cs typeface="+mn-cs"/>
              </a:rPr>
              <a:t> </a:t>
            </a:r>
            <a:endParaRPr lang="en-US" dirty="0" smtClean="0">
              <a:solidFill>
                <a:srgbClr val="FF0000"/>
              </a:solidFill>
              <a:cs typeface="+mn-cs"/>
            </a:endParaRPr>
          </a:p>
          <a:p>
            <a:pPr>
              <a:defRPr/>
            </a:pPr>
            <a:r>
              <a:rPr lang="en-US" dirty="0" smtClean="0">
                <a:solidFill>
                  <a:srgbClr val="FF0000"/>
                </a:solidFill>
                <a:cs typeface="+mn-cs"/>
                <a:sym typeface="Symbol" charset="0"/>
              </a:rPr>
              <a:t></a:t>
            </a:r>
            <a:r>
              <a:rPr lang="en-US" dirty="0" smtClean="0">
                <a:solidFill>
                  <a:srgbClr val="FF0000"/>
                </a:solidFill>
                <a:cs typeface="+mn-cs"/>
              </a:rPr>
              <a:t> </a:t>
            </a:r>
            <a:r>
              <a:rPr lang="en-US" dirty="0" smtClean="0">
                <a:cs typeface="+mn-cs"/>
              </a:rPr>
              <a:t>   </a:t>
            </a:r>
            <a:r>
              <a:rPr lang="en-US" dirty="0">
                <a:solidFill>
                  <a:srgbClr val="FF0000"/>
                </a:solidFill>
                <a:cs typeface="+mn-cs"/>
              </a:rPr>
              <a:t>STATE  A  </a:t>
            </a:r>
            <a:r>
              <a:rPr lang="en-US" dirty="0" smtClean="0">
                <a:solidFill>
                  <a:srgbClr val="FF0000"/>
                </a:solidFill>
                <a:cs typeface="+mn-cs"/>
              </a:rPr>
              <a:t>DOES </a:t>
            </a:r>
            <a:r>
              <a:rPr lang="en-US" dirty="0">
                <a:solidFill>
                  <a:srgbClr val="FF0000"/>
                </a:solidFill>
                <a:cs typeface="+mn-cs"/>
              </a:rPr>
              <a:t>NOT EXIST</a:t>
            </a:r>
            <a:r>
              <a:rPr lang="en-US" dirty="0">
                <a:cs typeface="+mn-cs"/>
              </a:rPr>
              <a:t> </a:t>
            </a:r>
          </a:p>
          <a:p>
            <a:pPr>
              <a:defRPr/>
            </a:pPr>
            <a:r>
              <a:rPr lang="en-US" dirty="0">
                <a:solidFill>
                  <a:srgbClr val="FF0000"/>
                </a:solidFill>
                <a:cs typeface="+mn-cs"/>
                <a:sym typeface="Symbol" charset="0"/>
              </a:rPr>
              <a:t> </a:t>
            </a:r>
            <a:r>
              <a:rPr lang="en-US" dirty="0" smtClean="0">
                <a:solidFill>
                  <a:srgbClr val="FF0000"/>
                </a:solidFill>
                <a:cs typeface="+mn-cs"/>
                <a:sym typeface="Symbol" charset="0"/>
              </a:rPr>
              <a:t>   MAXIMAL  </a:t>
            </a:r>
            <a:r>
              <a:rPr lang="en-US" dirty="0">
                <a:solidFill>
                  <a:srgbClr val="FF0000"/>
                </a:solidFill>
                <a:cs typeface="+mn-cs"/>
                <a:sym typeface="Symbol" charset="0"/>
              </a:rPr>
              <a:t>VIOLATION  OF  PARITY  INVARIANCE</a:t>
            </a:r>
          </a:p>
        </p:txBody>
      </p:sp>
      <p:pic>
        <p:nvPicPr>
          <p:cNvPr id="38" name="Picture 37" descr="Li-Zhengdao-Yang-Zhenn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384" y="232384"/>
            <a:ext cx="1874552" cy="138772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9" name="TextBox 38"/>
          <p:cNvSpPr txBox="1"/>
          <p:nvPr/>
        </p:nvSpPr>
        <p:spPr>
          <a:xfrm>
            <a:off x="7123080" y="1627910"/>
            <a:ext cx="1640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T.D. Lee and C. N. Yang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547787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Parity in weak interactions</a:t>
            </a:r>
            <a:endParaRPr lang="en-US" dirty="0"/>
          </a:p>
        </p:txBody>
      </p:sp>
      <p:sp>
        <p:nvSpPr>
          <p:cNvPr id="38" name="Text Box 73"/>
          <p:cNvSpPr txBox="1">
            <a:spLocks noChangeArrowheads="1"/>
          </p:cNvSpPr>
          <p:nvPr/>
        </p:nvSpPr>
        <p:spPr bwMode="auto">
          <a:xfrm>
            <a:off x="185298" y="998281"/>
            <a:ext cx="649818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buClr>
                <a:srgbClr val="FF0000"/>
              </a:buClr>
            </a:pPr>
            <a:r>
              <a:rPr lang="en-US" sz="2000" dirty="0">
                <a:solidFill>
                  <a:srgbClr val="FF0000"/>
                </a:solidFill>
              </a:rPr>
              <a:t>1957:  </a:t>
            </a:r>
            <a:r>
              <a:rPr lang="en-US" sz="2000" dirty="0" err="1">
                <a:solidFill>
                  <a:srgbClr val="FF0000"/>
                </a:solidFill>
              </a:rPr>
              <a:t>C.S.Wu</a:t>
            </a:r>
            <a:r>
              <a:rPr lang="en-US" sz="2000" dirty="0">
                <a:solidFill>
                  <a:srgbClr val="FF0000"/>
                </a:solidFill>
              </a:rPr>
              <a:t> et al. studied beta decay of polarized cobalt-60 nuclei:</a:t>
            </a:r>
          </a:p>
        </p:txBody>
      </p:sp>
      <p:pic>
        <p:nvPicPr>
          <p:cNvPr id="39" name="Picture 77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732" y="1926617"/>
            <a:ext cx="2862262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85" name="Group 84"/>
          <p:cNvGrpSpPr/>
          <p:nvPr/>
        </p:nvGrpSpPr>
        <p:grpSpPr>
          <a:xfrm>
            <a:off x="146210" y="2590407"/>
            <a:ext cx="8858852" cy="3917879"/>
            <a:chOff x="185424" y="3273468"/>
            <a:chExt cx="8858852" cy="3917879"/>
          </a:xfrm>
        </p:grpSpPr>
        <p:sp>
          <p:nvSpPr>
            <p:cNvPr id="40" name="Text Box 78"/>
            <p:cNvSpPr txBox="1">
              <a:spLocks noChangeArrowheads="1"/>
            </p:cNvSpPr>
            <p:nvPr/>
          </p:nvSpPr>
          <p:spPr bwMode="auto">
            <a:xfrm>
              <a:off x="185424" y="3273468"/>
              <a:ext cx="8858852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ct val="50000"/>
                </a:spcBef>
                <a:buClr>
                  <a:srgbClr val="FF0000"/>
                </a:buClr>
              </a:pPr>
              <a:r>
                <a:rPr lang="en-US" sz="2000" dirty="0"/>
                <a:t>Observed </a:t>
              </a:r>
              <a:r>
                <a:rPr lang="en-US" sz="2000" dirty="0">
                  <a:solidFill>
                    <a:srgbClr val="FF0000"/>
                  </a:solidFill>
                </a:rPr>
                <a:t>electrons emitted preferentially</a:t>
              </a:r>
              <a:r>
                <a:rPr lang="en-US" sz="2000" dirty="0"/>
                <a:t> in direction opposite to applied field</a:t>
              </a:r>
            </a:p>
          </p:txBody>
        </p:sp>
        <p:sp>
          <p:nvSpPr>
            <p:cNvPr id="41" name="Text Box 81"/>
            <p:cNvSpPr txBox="1">
              <a:spLocks noChangeArrowheads="1"/>
            </p:cNvSpPr>
            <p:nvPr/>
          </p:nvSpPr>
          <p:spPr bwMode="auto">
            <a:xfrm>
              <a:off x="6219373" y="4245256"/>
              <a:ext cx="2824903" cy="1479509"/>
            </a:xfrm>
            <a:prstGeom prst="rect">
              <a:avLst/>
            </a:prstGeom>
            <a:noFill/>
            <a:ln w="2222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GB" sz="1800" dirty="0">
                  <a:solidFill>
                    <a:schemeClr val="accent2"/>
                  </a:solidFill>
                </a:rPr>
                <a:t>If parity were conserved: </a:t>
              </a:r>
            </a:p>
            <a:p>
              <a:r>
                <a:rPr lang="en-GB" sz="1800" dirty="0">
                  <a:solidFill>
                    <a:schemeClr val="accent2"/>
                  </a:solidFill>
                </a:rPr>
                <a:t>expect equal rate for producing </a:t>
              </a:r>
              <a:r>
                <a:rPr lang="en-GB" sz="1800" dirty="0"/>
                <a:t>e</a:t>
              </a:r>
              <a:r>
                <a:rPr lang="en-GB" baseline="30000" dirty="0">
                  <a:latin typeface="Palatino"/>
                  <a:cs typeface="Arial" charset="0"/>
                </a:rPr>
                <a:t>–</a:t>
              </a:r>
              <a:r>
                <a:rPr lang="en-GB" dirty="0">
                  <a:cs typeface="Arial" charset="0"/>
                </a:rPr>
                <a:t> </a:t>
              </a:r>
              <a:r>
                <a:rPr lang="en-GB" sz="1800" dirty="0">
                  <a:solidFill>
                    <a:schemeClr val="accent2"/>
                  </a:solidFill>
                </a:rPr>
                <a:t>in directions along and opposite to the nuclear spin.  </a:t>
              </a:r>
            </a:p>
          </p:txBody>
        </p:sp>
        <p:grpSp>
          <p:nvGrpSpPr>
            <p:cNvPr id="42" name="Group 112"/>
            <p:cNvGrpSpPr>
              <a:grpSpLocks/>
            </p:cNvGrpSpPr>
            <p:nvPr/>
          </p:nvGrpSpPr>
          <p:grpSpPr bwMode="auto">
            <a:xfrm>
              <a:off x="239273" y="4052145"/>
              <a:ext cx="5435600" cy="1970087"/>
              <a:chOff x="512" y="2499"/>
              <a:chExt cx="3424" cy="1241"/>
            </a:xfrm>
          </p:grpSpPr>
          <p:sp>
            <p:nvSpPr>
              <p:cNvPr id="43" name="Line 99"/>
              <p:cNvSpPr>
                <a:spLocks noChangeAspect="1" noChangeShapeType="1"/>
              </p:cNvSpPr>
              <p:nvPr/>
            </p:nvSpPr>
            <p:spPr bwMode="auto">
              <a:xfrm flipH="1">
                <a:off x="875" y="3115"/>
                <a:ext cx="367" cy="323"/>
              </a:xfrm>
              <a:prstGeom prst="line">
                <a:avLst/>
              </a:prstGeom>
              <a:noFill/>
              <a:ln w="28575">
                <a:solidFill>
                  <a:srgbClr val="FF9900"/>
                </a:solidFill>
                <a:prstDash val="sysDot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4" name="Line 95"/>
              <p:cNvSpPr>
                <a:spLocks noChangeAspect="1" noChangeShapeType="1"/>
              </p:cNvSpPr>
              <p:nvPr/>
            </p:nvSpPr>
            <p:spPr bwMode="auto">
              <a:xfrm flipH="1">
                <a:off x="1555" y="3582"/>
                <a:ext cx="136" cy="121"/>
              </a:xfrm>
              <a:prstGeom prst="line">
                <a:avLst/>
              </a:prstGeom>
              <a:noFill/>
              <a:ln w="28575">
                <a:solidFill>
                  <a:srgbClr val="FF9900"/>
                </a:solidFill>
                <a:prstDash val="sysDot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5" name="Line 53"/>
              <p:cNvSpPr>
                <a:spLocks noChangeAspect="1" noChangeShapeType="1"/>
              </p:cNvSpPr>
              <p:nvPr/>
            </p:nvSpPr>
            <p:spPr bwMode="auto">
              <a:xfrm flipV="1">
                <a:off x="1270" y="2668"/>
                <a:ext cx="473" cy="41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46" name="Group 45"/>
              <p:cNvGrpSpPr>
                <a:grpSpLocks noChangeAspect="1"/>
              </p:cNvGrpSpPr>
              <p:nvPr/>
            </p:nvGrpSpPr>
            <p:grpSpPr bwMode="auto">
              <a:xfrm>
                <a:off x="1034" y="2633"/>
                <a:ext cx="502" cy="872"/>
                <a:chOff x="1464" y="2297"/>
                <a:chExt cx="627" cy="1088"/>
              </a:xfrm>
            </p:grpSpPr>
            <p:sp>
              <p:nvSpPr>
                <p:cNvPr id="69" name="Line 43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1782" y="3113"/>
                  <a:ext cx="0" cy="27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>
                  <a:spAutoFit/>
                </a:bodyPr>
                <a:lstStyle/>
                <a:p>
                  <a:endParaRPr lang="en-US"/>
                </a:p>
              </p:txBody>
            </p:sp>
            <p:pic>
              <p:nvPicPr>
                <p:cNvPr id="70" name="Picture 29" descr="MCED00214_0000[1]"/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64" y="2531"/>
                  <a:ext cx="627" cy="6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71" name="Group 39"/>
                <p:cNvGrpSpPr>
                  <a:grpSpLocks noChangeAspect="1"/>
                </p:cNvGrpSpPr>
                <p:nvPr/>
              </p:nvGrpSpPr>
              <p:grpSpPr bwMode="auto">
                <a:xfrm>
                  <a:off x="1600" y="2863"/>
                  <a:ext cx="386" cy="69"/>
                  <a:chOff x="1600" y="2885"/>
                  <a:chExt cx="386" cy="69"/>
                </a:xfrm>
              </p:grpSpPr>
              <p:sp>
                <p:nvSpPr>
                  <p:cNvPr id="73" name="Freeform 32"/>
                  <p:cNvSpPr>
                    <a:spLocks noChangeAspect="1"/>
                  </p:cNvSpPr>
                  <p:nvPr/>
                </p:nvSpPr>
                <p:spPr bwMode="auto">
                  <a:xfrm rot="-173986">
                    <a:off x="1600" y="2908"/>
                    <a:ext cx="318" cy="46"/>
                  </a:xfrm>
                  <a:custGeom>
                    <a:avLst/>
                    <a:gdLst>
                      <a:gd name="T0" fmla="*/ 0 w 318"/>
                      <a:gd name="T1" fmla="*/ 0 h 106"/>
                      <a:gd name="T2" fmla="*/ 114 w 318"/>
                      <a:gd name="T3" fmla="*/ 91 h 106"/>
                      <a:gd name="T4" fmla="*/ 227 w 318"/>
                      <a:gd name="T5" fmla="*/ 91 h 106"/>
                      <a:gd name="T6" fmla="*/ 318 w 318"/>
                      <a:gd name="T7" fmla="*/ 46 h 1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318" h="106">
                        <a:moveTo>
                          <a:pt x="0" y="0"/>
                        </a:moveTo>
                        <a:cubicBezTo>
                          <a:pt x="38" y="38"/>
                          <a:pt x="76" y="76"/>
                          <a:pt x="114" y="91"/>
                        </a:cubicBezTo>
                        <a:cubicBezTo>
                          <a:pt x="152" y="106"/>
                          <a:pt x="193" y="98"/>
                          <a:pt x="227" y="91"/>
                        </a:cubicBezTo>
                        <a:cubicBezTo>
                          <a:pt x="261" y="84"/>
                          <a:pt x="289" y="65"/>
                          <a:pt x="318" y="46"/>
                        </a:cubicBezTo>
                      </a:path>
                    </a:pathLst>
                  </a:custGeom>
                  <a:noFill/>
                  <a:ln w="38100" cap="flat" cmpd="sng">
                    <a:solidFill>
                      <a:srgbClr val="FFFF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0000" tIns="46800" rIns="90000" bIns="46800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4" name="Line 33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1895" y="2885"/>
                    <a:ext cx="91" cy="45"/>
                  </a:xfrm>
                  <a:prstGeom prst="line">
                    <a:avLst/>
                  </a:prstGeom>
                  <a:noFill/>
                  <a:ln w="38100">
                    <a:solidFill>
                      <a:srgbClr val="FFFF00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72" name="Line 44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1782" y="2297"/>
                  <a:ext cx="0" cy="317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>
                  <a:spAutoFit/>
                </a:bodyPr>
                <a:lstStyle/>
                <a:p>
                  <a:endParaRPr lang="en-US"/>
                </a:p>
              </p:txBody>
            </p:sp>
          </p:grpSp>
          <p:pic>
            <p:nvPicPr>
              <p:cNvPr id="47" name="Picture 55" descr="TP_tmp"/>
              <p:cNvPicPr>
                <a:picLocks noChangeAspect="1" noChangeArrowheads="1"/>
              </p:cNvPicPr>
              <p:nvPr>
                <p:custDataLst>
                  <p:tags r:id="rId3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62" y="2743"/>
                <a:ext cx="338" cy="1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48" name="Picture 59" descr="TP_tmp"/>
              <p:cNvPicPr>
                <a:picLocks noChangeAspect="1" noChangeArrowheads="1"/>
              </p:cNvPicPr>
              <p:nvPr>
                <p:custDataLst>
                  <p:tags r:id="rId4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5" y="2505"/>
                <a:ext cx="109" cy="1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grpSp>
            <p:nvGrpSpPr>
              <p:cNvPr id="49" name="Group 61"/>
              <p:cNvGrpSpPr>
                <a:grpSpLocks noChangeAspect="1"/>
              </p:cNvGrpSpPr>
              <p:nvPr/>
            </p:nvGrpSpPr>
            <p:grpSpPr bwMode="auto">
              <a:xfrm>
                <a:off x="2971" y="2542"/>
                <a:ext cx="965" cy="962"/>
                <a:chOff x="3185" y="2183"/>
                <a:chExt cx="1205" cy="1201"/>
              </a:xfrm>
            </p:grpSpPr>
            <p:sp>
              <p:nvSpPr>
                <p:cNvPr id="59" name="Line 54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3483" y="2841"/>
                  <a:ext cx="612" cy="521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60" name="Group 46"/>
                <p:cNvGrpSpPr>
                  <a:grpSpLocks noChangeAspect="1"/>
                </p:cNvGrpSpPr>
                <p:nvPr/>
              </p:nvGrpSpPr>
              <p:grpSpPr bwMode="auto">
                <a:xfrm>
                  <a:off x="3763" y="2296"/>
                  <a:ext cx="627" cy="1088"/>
                  <a:chOff x="1464" y="2297"/>
                  <a:chExt cx="627" cy="1088"/>
                </a:xfrm>
              </p:grpSpPr>
              <p:sp>
                <p:nvSpPr>
                  <p:cNvPr id="63" name="Line 47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1782" y="3113"/>
                    <a:ext cx="0" cy="272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0000" tIns="46800" rIns="90000" bIns="46800">
                    <a:spAutoFit/>
                  </a:bodyPr>
                  <a:lstStyle/>
                  <a:p>
                    <a:endParaRPr lang="en-US"/>
                  </a:p>
                </p:txBody>
              </p:sp>
              <p:pic>
                <p:nvPicPr>
                  <p:cNvPr id="64" name="Picture 48" descr="MCED00214_0000[1]"/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464" y="2531"/>
                    <a:ext cx="627" cy="62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65" name="Group 49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1600" y="2863"/>
                    <a:ext cx="386" cy="69"/>
                    <a:chOff x="1600" y="2885"/>
                    <a:chExt cx="386" cy="69"/>
                  </a:xfrm>
                </p:grpSpPr>
                <p:sp>
                  <p:nvSpPr>
                    <p:cNvPr id="67" name="Freeform 50"/>
                    <p:cNvSpPr>
                      <a:spLocks noChangeAspect="1"/>
                    </p:cNvSpPr>
                    <p:nvPr/>
                  </p:nvSpPr>
                  <p:spPr bwMode="auto">
                    <a:xfrm rot="-173986">
                      <a:off x="1600" y="2908"/>
                      <a:ext cx="318" cy="46"/>
                    </a:xfrm>
                    <a:custGeom>
                      <a:avLst/>
                      <a:gdLst>
                        <a:gd name="T0" fmla="*/ 0 w 318"/>
                        <a:gd name="T1" fmla="*/ 0 h 106"/>
                        <a:gd name="T2" fmla="*/ 114 w 318"/>
                        <a:gd name="T3" fmla="*/ 91 h 106"/>
                        <a:gd name="T4" fmla="*/ 227 w 318"/>
                        <a:gd name="T5" fmla="*/ 91 h 106"/>
                        <a:gd name="T6" fmla="*/ 318 w 318"/>
                        <a:gd name="T7" fmla="*/ 46 h 10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318" h="106">
                          <a:moveTo>
                            <a:pt x="0" y="0"/>
                          </a:moveTo>
                          <a:cubicBezTo>
                            <a:pt x="38" y="38"/>
                            <a:pt x="76" y="76"/>
                            <a:pt x="114" y="91"/>
                          </a:cubicBezTo>
                          <a:cubicBezTo>
                            <a:pt x="152" y="106"/>
                            <a:pt x="193" y="98"/>
                            <a:pt x="227" y="91"/>
                          </a:cubicBezTo>
                          <a:cubicBezTo>
                            <a:pt x="261" y="84"/>
                            <a:pt x="289" y="65"/>
                            <a:pt x="318" y="46"/>
                          </a:cubicBezTo>
                        </a:path>
                      </a:pathLst>
                    </a:custGeom>
                    <a:noFill/>
                    <a:ln w="38100" cap="flat" cmpd="sng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lIns="90000" tIns="46800" rIns="90000" bIns="46800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68" name="Line 51"/>
                    <p:cNvSpPr>
                      <a:spLocks noChangeAspect="1" noChangeShapeType="1"/>
                    </p:cNvSpPr>
                    <p:nvPr/>
                  </p:nvSpPr>
                  <p:spPr bwMode="auto">
                    <a:xfrm flipV="1">
                      <a:off x="1895" y="2885"/>
                      <a:ext cx="91" cy="45"/>
                    </a:xfrm>
                    <a:prstGeom prst="line">
                      <a:avLst/>
                    </a:prstGeom>
                    <a:noFill/>
                    <a:ln w="38100">
                      <a:solidFill>
                        <a:srgbClr val="FFFF00"/>
                      </a:solidFill>
                      <a:round/>
                      <a:headEnd/>
                      <a:tailEnd type="triangl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lIns="90000" tIns="46800" rIns="90000" bIns="46800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66" name="Line 52"/>
                  <p:cNvSpPr>
                    <a:spLocks noChangeAspect="1" noChangeShapeType="1"/>
                  </p:cNvSpPr>
                  <p:nvPr/>
                </p:nvSpPr>
                <p:spPr bwMode="auto">
                  <a:xfrm flipV="1">
                    <a:off x="1782" y="2297"/>
                    <a:ext cx="0" cy="317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0000" tIns="46800" rIns="90000" bIns="46800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  <p:pic>
              <p:nvPicPr>
                <p:cNvPr id="61" name="Picture 57" descr="TP_tmp"/>
                <p:cNvPicPr>
                  <a:picLocks noChangeAspect="1" noChangeArrowheads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85" y="2908"/>
                  <a:ext cx="570" cy="20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rgbClr val="333399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62" name="Picture 60" descr="TP_tmp"/>
                <p:cNvPicPr>
                  <a:picLocks noChangeAspect="1" noChangeArrowheads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46" y="2183"/>
                  <a:ext cx="136" cy="2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rgbClr val="333399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50" name="Line 70"/>
              <p:cNvSpPr>
                <a:spLocks noChangeAspect="1" noChangeShapeType="1"/>
              </p:cNvSpPr>
              <p:nvPr/>
            </p:nvSpPr>
            <p:spPr bwMode="auto">
              <a:xfrm>
                <a:off x="2399" y="2499"/>
                <a:ext cx="0" cy="1090"/>
              </a:xfrm>
              <a:prstGeom prst="line">
                <a:avLst/>
              </a:prstGeom>
              <a:noFill/>
              <a:ln w="28575" cap="rnd">
                <a:solidFill>
                  <a:srgbClr val="FF99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51" name="Picture 71" descr="TP_tmp"/>
              <p:cNvPicPr>
                <a:picLocks noChangeAspect="1" noChangeArrowheads="1"/>
              </p:cNvPicPr>
              <p:nvPr>
                <p:custDataLst>
                  <p:tags r:id="rId5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3" y="2781"/>
                <a:ext cx="381" cy="30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sp>
            <p:nvSpPr>
              <p:cNvPr id="52" name="Line 79"/>
              <p:cNvSpPr>
                <a:spLocks noChangeShapeType="1"/>
              </p:cNvSpPr>
              <p:nvPr/>
            </p:nvSpPr>
            <p:spPr bwMode="auto">
              <a:xfrm flipV="1">
                <a:off x="693" y="2560"/>
                <a:ext cx="0" cy="930"/>
              </a:xfrm>
              <a:prstGeom prst="line">
                <a:avLst/>
              </a:prstGeom>
              <a:noFill/>
              <a:ln w="22225">
                <a:solidFill>
                  <a:srgbClr val="FF99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53" name="Picture 80" descr="TP_tmp"/>
              <p:cNvPicPr>
                <a:picLocks noChangeAspect="1" noChangeArrowheads="1"/>
              </p:cNvPicPr>
              <p:nvPr>
                <p:custDataLst>
                  <p:tags r:id="rId6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2" y="2901"/>
                <a:ext cx="129" cy="1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sp>
            <p:nvSpPr>
              <p:cNvPr id="54" name="Line 91"/>
              <p:cNvSpPr>
                <a:spLocks noChangeShapeType="1"/>
              </p:cNvSpPr>
              <p:nvPr/>
            </p:nvSpPr>
            <p:spPr bwMode="auto">
              <a:xfrm flipV="1">
                <a:off x="2870" y="2561"/>
                <a:ext cx="0" cy="930"/>
              </a:xfrm>
              <a:prstGeom prst="line">
                <a:avLst/>
              </a:prstGeom>
              <a:noFill/>
              <a:ln w="22225">
                <a:solidFill>
                  <a:srgbClr val="FF99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55" name="Picture 92" descr="TP_tmp"/>
              <p:cNvPicPr>
                <a:picLocks noChangeAspect="1" noChangeArrowheads="1"/>
              </p:cNvPicPr>
              <p:nvPr>
                <p:custDataLst>
                  <p:tags r:id="rId7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89" y="2902"/>
                <a:ext cx="129" cy="1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sp>
            <p:nvSpPr>
              <p:cNvPr id="56" name="Text Box 96"/>
              <p:cNvSpPr txBox="1">
                <a:spLocks noChangeArrowheads="1"/>
              </p:cNvSpPr>
              <p:nvPr/>
            </p:nvSpPr>
            <p:spPr bwMode="auto">
              <a:xfrm>
                <a:off x="704" y="3506"/>
                <a:ext cx="1327" cy="2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GB" dirty="0">
                    <a:solidFill>
                      <a:schemeClr val="accent2"/>
                    </a:solidFill>
                  </a:rPr>
                  <a:t>more e- in       </a:t>
                </a:r>
                <a:r>
                  <a:rPr lang="en-GB" dirty="0" smtClean="0">
                    <a:solidFill>
                      <a:schemeClr val="accent2"/>
                    </a:solidFill>
                  </a:rPr>
                  <a:t>  c.f</a:t>
                </a:r>
                <a:r>
                  <a:rPr lang="en-GB" dirty="0">
                    <a:solidFill>
                      <a:schemeClr val="accent2"/>
                    </a:solidFill>
                  </a:rPr>
                  <a:t>. </a:t>
                </a:r>
              </a:p>
            </p:txBody>
          </p:sp>
          <p:sp>
            <p:nvSpPr>
              <p:cNvPr id="57" name="Line 100"/>
              <p:cNvSpPr>
                <a:spLocks noChangeShapeType="1"/>
              </p:cNvSpPr>
              <p:nvPr/>
            </p:nvSpPr>
            <p:spPr bwMode="auto">
              <a:xfrm flipV="1">
                <a:off x="2122" y="3600"/>
                <a:ext cx="113" cy="113"/>
              </a:xfrm>
              <a:prstGeom prst="line">
                <a:avLst/>
              </a:prstGeom>
              <a:noFill/>
              <a:ln w="222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8" name="Rectangle 101"/>
              <p:cNvSpPr>
                <a:spLocks noChangeArrowheads="1"/>
              </p:cNvSpPr>
              <p:nvPr/>
            </p:nvSpPr>
            <p:spPr bwMode="auto">
              <a:xfrm>
                <a:off x="693" y="3532"/>
                <a:ext cx="1656" cy="204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75" name="Group 114"/>
            <p:cNvGrpSpPr>
              <a:grpSpLocks/>
            </p:cNvGrpSpPr>
            <p:nvPr/>
          </p:nvGrpSpPr>
          <p:grpSpPr bwMode="auto">
            <a:xfrm>
              <a:off x="375051" y="6526184"/>
              <a:ext cx="7416800" cy="665163"/>
              <a:chOff x="784" y="3978"/>
              <a:chExt cx="4672" cy="419"/>
            </a:xfrm>
          </p:grpSpPr>
          <p:sp>
            <p:nvSpPr>
              <p:cNvPr id="76" name="Text Box 82"/>
              <p:cNvSpPr txBox="1">
                <a:spLocks noChangeArrowheads="1"/>
              </p:cNvSpPr>
              <p:nvPr/>
            </p:nvSpPr>
            <p:spPr bwMode="auto">
              <a:xfrm>
                <a:off x="829" y="3978"/>
                <a:ext cx="4400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spcBef>
                    <a:spcPct val="50000"/>
                  </a:spcBef>
                  <a:buClr>
                    <a:srgbClr val="FF0000"/>
                  </a:buClr>
                </a:pPr>
                <a:r>
                  <a:rPr lang="en-US" sz="1800" dirty="0"/>
                  <a:t>Conclude </a:t>
                </a:r>
                <a:r>
                  <a:rPr lang="en-US" sz="1800" dirty="0">
                    <a:solidFill>
                      <a:srgbClr val="FF0000"/>
                    </a:solidFill>
                  </a:rPr>
                  <a:t>parity is violated</a:t>
                </a:r>
                <a:r>
                  <a:rPr lang="en-US" sz="1800" dirty="0"/>
                  <a:t> in WEAK INTERACTION</a:t>
                </a:r>
              </a:p>
            </p:txBody>
          </p:sp>
          <p:sp>
            <p:nvSpPr>
              <p:cNvPr id="77" name="Text Box 108"/>
              <p:cNvSpPr txBox="1">
                <a:spLocks noChangeArrowheads="1"/>
              </p:cNvSpPr>
              <p:nvPr/>
            </p:nvSpPr>
            <p:spPr bwMode="auto">
              <a:xfrm>
                <a:off x="887" y="4159"/>
                <a:ext cx="4090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buClr>
                    <a:srgbClr val="FF0000"/>
                  </a:buClr>
                  <a:buFont typeface="Wingdings" charset="0"/>
                  <a:buNone/>
                </a:pPr>
                <a:r>
                  <a:rPr lang="en-GB" sz="1800" dirty="0">
                    <a:solidFill>
                      <a:schemeClr val="accent2"/>
                    </a:solidFill>
                  </a:rPr>
                  <a:t>          that the WEAK interaction vertex is </a:t>
                </a:r>
                <a:r>
                  <a:rPr lang="en-GB" sz="1800" dirty="0">
                    <a:solidFill>
                      <a:srgbClr val="FF0000"/>
                    </a:solidFill>
                  </a:rPr>
                  <a:t>NOT </a:t>
                </a:r>
                <a:r>
                  <a:rPr lang="en-GB" sz="1800" dirty="0">
                    <a:solidFill>
                      <a:schemeClr val="accent2"/>
                    </a:solidFill>
                  </a:rPr>
                  <a:t>of the form </a:t>
                </a:r>
              </a:p>
            </p:txBody>
          </p:sp>
          <p:pic>
            <p:nvPicPr>
              <p:cNvPr id="78" name="Picture 109" descr="TP_tmp"/>
              <p:cNvPicPr>
                <a:picLocks noChangeAspect="1" noChangeArrowheads="1"/>
              </p:cNvPicPr>
              <p:nvPr>
                <p:custDataLst>
                  <p:tags r:id="rId2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96" y="4195"/>
                <a:ext cx="533" cy="1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sp>
            <p:nvSpPr>
              <p:cNvPr id="79" name="AutoShape 110"/>
              <p:cNvSpPr>
                <a:spLocks noChangeArrowheads="1"/>
              </p:cNvSpPr>
              <p:nvPr/>
            </p:nvSpPr>
            <p:spPr bwMode="auto">
              <a:xfrm>
                <a:off x="1068" y="4246"/>
                <a:ext cx="182" cy="68"/>
              </a:xfrm>
              <a:prstGeom prst="rightArrow">
                <a:avLst>
                  <a:gd name="adj1" fmla="val 50000"/>
                  <a:gd name="adj2" fmla="val 66912"/>
                </a:avLst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0" name="Rectangle 111"/>
              <p:cNvSpPr>
                <a:spLocks noChangeArrowheads="1"/>
              </p:cNvSpPr>
              <p:nvPr/>
            </p:nvSpPr>
            <p:spPr bwMode="auto">
              <a:xfrm>
                <a:off x="784" y="4012"/>
                <a:ext cx="4672" cy="385"/>
              </a:xfrm>
              <a:prstGeom prst="rect">
                <a:avLst/>
              </a:prstGeom>
              <a:noFill/>
              <a:ln w="22225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</p:grpSp>
      </p:grpSp>
      <p:pic>
        <p:nvPicPr>
          <p:cNvPr id="83" name="Picture 82" descr="imgres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719" y="245266"/>
            <a:ext cx="1894941" cy="153726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84" name="TextBox 83"/>
          <p:cNvSpPr txBox="1"/>
          <p:nvPr/>
        </p:nvSpPr>
        <p:spPr>
          <a:xfrm>
            <a:off x="7488155" y="1849373"/>
            <a:ext cx="7301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C. S. Wu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3942291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in weak interactions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272008" y="1011190"/>
            <a:ext cx="8666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</a:rPr>
              <a:t>1957: </a:t>
            </a:r>
            <a:r>
              <a:rPr lang="en-US" dirty="0" err="1">
                <a:solidFill>
                  <a:srgbClr val="FF0000"/>
                </a:solidFill>
              </a:rPr>
              <a:t>Garwin</a:t>
            </a:r>
            <a:r>
              <a:rPr lang="en-US" dirty="0">
                <a:solidFill>
                  <a:srgbClr val="FF0000"/>
                </a:solidFill>
              </a:rPr>
              <a:t>, Lederman, </a:t>
            </a:r>
            <a:r>
              <a:rPr lang="en-US" dirty="0" err="1">
                <a:solidFill>
                  <a:srgbClr val="FF0000"/>
                </a:solidFill>
              </a:rPr>
              <a:t>Weinrich</a:t>
            </a:r>
            <a:r>
              <a:rPr lang="en-US" dirty="0">
                <a:solidFill>
                  <a:srgbClr val="FF0000"/>
                </a:solidFill>
              </a:rPr>
              <a:t> and Friedman and </a:t>
            </a:r>
            <a:r>
              <a:rPr lang="en-US" dirty="0" err="1">
                <a:solidFill>
                  <a:srgbClr val="FF0000"/>
                </a:solidFill>
              </a:rPr>
              <a:t>Telegdi’s</a:t>
            </a:r>
            <a:r>
              <a:rPr lang="en-US" dirty="0">
                <a:solidFill>
                  <a:srgbClr val="FF0000"/>
                </a:solidFill>
              </a:rPr>
              <a:t> experiments  found  that the </a:t>
            </a:r>
            <a:r>
              <a:rPr lang="en-US" dirty="0">
                <a:solidFill>
                  <a:srgbClr val="FF0000"/>
                </a:solidFill>
                <a:latin typeface="Symbol" charset="0"/>
              </a:rPr>
              <a:t>m</a:t>
            </a:r>
            <a:r>
              <a:rPr lang="en-US" baseline="30000" dirty="0">
                <a:solidFill>
                  <a:srgbClr val="FF0000"/>
                </a:solidFill>
              </a:rPr>
              <a:t>+</a:t>
            </a:r>
            <a:r>
              <a:rPr lang="en-US" dirty="0">
                <a:solidFill>
                  <a:srgbClr val="FF0000"/>
                </a:solidFill>
              </a:rPr>
              <a:t> has full polarization opposite to the momentum direction</a:t>
            </a:r>
            <a:r>
              <a:rPr lang="en-US" dirty="0"/>
              <a:t>   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grpSp>
        <p:nvGrpSpPr>
          <p:cNvPr id="5" name="Group 35"/>
          <p:cNvGrpSpPr>
            <a:grpSpLocks/>
          </p:cNvGrpSpPr>
          <p:nvPr/>
        </p:nvGrpSpPr>
        <p:grpSpPr bwMode="auto">
          <a:xfrm>
            <a:off x="768551" y="1460500"/>
            <a:ext cx="7772400" cy="2730500"/>
            <a:chOff x="144" y="336"/>
            <a:chExt cx="4896" cy="1720"/>
          </a:xfrm>
        </p:grpSpPr>
        <p:sp>
          <p:nvSpPr>
            <p:cNvPr id="6" name="AutoShape 3"/>
            <p:cNvSpPr>
              <a:spLocks noChangeArrowheads="1"/>
            </p:cNvSpPr>
            <p:nvPr/>
          </p:nvSpPr>
          <p:spPr bwMode="auto">
            <a:xfrm>
              <a:off x="206" y="1008"/>
              <a:ext cx="1090" cy="192"/>
            </a:xfrm>
            <a:prstGeom prst="rightArrow">
              <a:avLst>
                <a:gd name="adj1" fmla="val 50000"/>
                <a:gd name="adj2" fmla="val 112500"/>
              </a:avLst>
            </a:prstGeom>
            <a:solidFill>
              <a:schemeClr val="accent2"/>
            </a:solidFill>
            <a:ln w="38100" cmpd="sng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1344" y="1104"/>
              <a:ext cx="139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2744" y="768"/>
              <a:ext cx="288" cy="672"/>
            </a:xfrm>
            <a:prstGeom prst="rect">
              <a:avLst/>
            </a:prstGeom>
            <a:ln>
              <a:headEnd/>
              <a:tailEnd/>
            </a:ln>
            <a:extLst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3061" y="1104"/>
              <a:ext cx="240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3312" y="672"/>
              <a:ext cx="1728" cy="7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000">
                <a:cs typeface="+mn-cs"/>
              </a:endParaRPr>
            </a:p>
          </p:txBody>
        </p:sp>
        <p:sp>
          <p:nvSpPr>
            <p:cNvPr id="11" name="Oval 8"/>
            <p:cNvSpPr>
              <a:spLocks noChangeArrowheads="1"/>
            </p:cNvSpPr>
            <p:nvPr/>
          </p:nvSpPr>
          <p:spPr bwMode="auto">
            <a:xfrm>
              <a:off x="3504" y="816"/>
              <a:ext cx="1344" cy="57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2" name="AutoShape 9"/>
            <p:cNvSpPr>
              <a:spLocks noChangeArrowheads="1"/>
            </p:cNvSpPr>
            <p:nvPr/>
          </p:nvSpPr>
          <p:spPr bwMode="auto">
            <a:xfrm>
              <a:off x="3504" y="1008"/>
              <a:ext cx="662" cy="192"/>
            </a:xfrm>
            <a:prstGeom prst="leftArrow">
              <a:avLst>
                <a:gd name="adj1" fmla="val 50000"/>
                <a:gd name="adj2" fmla="val 86198"/>
              </a:avLst>
            </a:prstGeom>
            <a:solidFill>
              <a:schemeClr val="bg1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 flipH="1">
              <a:off x="3984" y="1392"/>
              <a:ext cx="336" cy="0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>
              <a:off x="4032" y="816"/>
              <a:ext cx="288" cy="0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 flipV="1">
              <a:off x="4176" y="384"/>
              <a:ext cx="0" cy="720"/>
            </a:xfrm>
            <a:prstGeom prst="line">
              <a:avLst/>
            </a:prstGeom>
            <a:noFill/>
            <a:ln w="57150">
              <a:solidFill>
                <a:srgbClr val="D6009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auto">
            <a:xfrm>
              <a:off x="422" y="852"/>
              <a:ext cx="57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chemeClr val="accent2"/>
                  </a:solidFill>
                  <a:latin typeface="Symbol" charset="0"/>
                  <a:cs typeface="+mn-cs"/>
                </a:rPr>
                <a:t>p</a:t>
              </a:r>
              <a:r>
                <a:rPr lang="en-US" sz="1800" baseline="30000" dirty="0">
                  <a:solidFill>
                    <a:schemeClr val="accent2"/>
                  </a:solidFill>
                  <a:cs typeface="+mn-cs"/>
                </a:rPr>
                <a:t>+</a:t>
              </a:r>
              <a:r>
                <a:rPr lang="en-US" sz="1600" dirty="0">
                  <a:solidFill>
                    <a:schemeClr val="accent2"/>
                  </a:solidFill>
                  <a:cs typeface="+mn-cs"/>
                </a:rPr>
                <a:t> </a:t>
              </a:r>
              <a:r>
                <a:rPr lang="en-US" sz="1600" dirty="0" smtClean="0">
                  <a:solidFill>
                    <a:schemeClr val="accent2"/>
                  </a:solidFill>
                  <a:cs typeface="+mn-cs"/>
                </a:rPr>
                <a:t>beam</a:t>
              </a:r>
              <a:endParaRPr lang="en-US" sz="1600" dirty="0">
                <a:solidFill>
                  <a:schemeClr val="accent2"/>
                </a:solidFill>
                <a:cs typeface="+mn-cs"/>
              </a:endParaRPr>
            </a:p>
          </p:txBody>
        </p:sp>
        <p:sp>
          <p:nvSpPr>
            <p:cNvPr id="17" name="Text Box 14"/>
            <p:cNvSpPr txBox="1">
              <a:spLocks noChangeArrowheads="1"/>
            </p:cNvSpPr>
            <p:nvPr/>
          </p:nvSpPr>
          <p:spPr bwMode="auto">
            <a:xfrm>
              <a:off x="1488" y="768"/>
              <a:ext cx="1022" cy="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>
                  <a:solidFill>
                    <a:srgbClr val="FF0000"/>
                  </a:solidFill>
                  <a:latin typeface="Symbol" charset="0"/>
                  <a:cs typeface="+mn-cs"/>
                </a:rPr>
                <a:t>m</a:t>
              </a:r>
              <a:r>
                <a:rPr lang="en-US" sz="1800" baseline="30000">
                  <a:solidFill>
                    <a:srgbClr val="FF0000"/>
                  </a:solidFill>
                  <a:cs typeface="+mn-cs"/>
                </a:rPr>
                <a:t>+</a:t>
              </a:r>
              <a:r>
                <a:rPr lang="en-US" sz="1600">
                  <a:solidFill>
                    <a:srgbClr val="FF0000"/>
                  </a:solidFill>
                  <a:cs typeface="+mn-cs"/>
                </a:rPr>
                <a:t> emitted along</a:t>
              </a:r>
            </a:p>
            <a:p>
              <a:pPr>
                <a:lnSpc>
                  <a:spcPct val="85000"/>
                </a:lnSpc>
                <a:defRPr/>
              </a:pPr>
              <a:r>
                <a:rPr lang="en-US" sz="1600">
                  <a:solidFill>
                    <a:srgbClr val="FF0000"/>
                  </a:solidFill>
                  <a:cs typeface="+mn-cs"/>
                </a:rPr>
                <a:t>the </a:t>
              </a:r>
              <a:r>
                <a:rPr lang="en-US" sz="1600">
                  <a:solidFill>
                    <a:srgbClr val="FF0000"/>
                  </a:solidFill>
                  <a:latin typeface="Symbol" charset="0"/>
                  <a:cs typeface="+mn-cs"/>
                </a:rPr>
                <a:t>p</a:t>
              </a:r>
              <a:r>
                <a:rPr lang="en-US" sz="1800" baseline="30000">
                  <a:solidFill>
                    <a:srgbClr val="FF0000"/>
                  </a:solidFill>
                  <a:cs typeface="+mn-cs"/>
                </a:rPr>
                <a:t>+</a:t>
              </a:r>
              <a:r>
                <a:rPr lang="en-US" sz="1600">
                  <a:solidFill>
                    <a:srgbClr val="FF0000"/>
                  </a:solidFill>
                  <a:cs typeface="+mn-cs"/>
                </a:rPr>
                <a:t> direction</a:t>
              </a:r>
            </a:p>
          </p:txBody>
        </p:sp>
        <p:sp>
          <p:nvSpPr>
            <p:cNvPr id="18" name="Text Box 15"/>
            <p:cNvSpPr txBox="1">
              <a:spLocks noChangeArrowheads="1"/>
            </p:cNvSpPr>
            <p:nvPr/>
          </p:nvSpPr>
          <p:spPr bwMode="auto">
            <a:xfrm>
              <a:off x="2544" y="1440"/>
              <a:ext cx="688" cy="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600">
                  <a:solidFill>
                    <a:srgbClr val="A50021"/>
                  </a:solidFill>
                  <a:cs typeface="+mn-cs"/>
                </a:rPr>
                <a:t>energy</a:t>
              </a:r>
            </a:p>
            <a:p>
              <a:pPr algn="ctr">
                <a:lnSpc>
                  <a:spcPct val="75000"/>
                </a:lnSpc>
                <a:defRPr/>
              </a:pPr>
              <a:r>
                <a:rPr lang="en-US" sz="1600">
                  <a:solidFill>
                    <a:srgbClr val="A50021"/>
                  </a:solidFill>
                  <a:cs typeface="+mn-cs"/>
                </a:rPr>
                <a:t>degrader</a:t>
              </a:r>
            </a:p>
          </p:txBody>
        </p:sp>
        <p:sp>
          <p:nvSpPr>
            <p:cNvPr id="19" name="Text Box 17"/>
            <p:cNvSpPr txBox="1">
              <a:spLocks noChangeArrowheads="1"/>
            </p:cNvSpPr>
            <p:nvPr/>
          </p:nvSpPr>
          <p:spPr bwMode="auto">
            <a:xfrm>
              <a:off x="4224" y="336"/>
              <a:ext cx="615" cy="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>
                  <a:solidFill>
                    <a:srgbClr val="D60093"/>
                  </a:solidFill>
                  <a:cs typeface="+mn-cs"/>
                </a:rPr>
                <a:t>magnetic</a:t>
              </a:r>
            </a:p>
            <a:p>
              <a:pPr>
                <a:lnSpc>
                  <a:spcPct val="80000"/>
                </a:lnSpc>
                <a:defRPr/>
              </a:pPr>
              <a:r>
                <a:rPr lang="en-US" sz="1600">
                  <a:solidFill>
                    <a:srgbClr val="D60093"/>
                  </a:solidFill>
                  <a:cs typeface="+mn-cs"/>
                </a:rPr>
                <a:t>field B </a:t>
              </a:r>
            </a:p>
          </p:txBody>
        </p:sp>
        <p:sp>
          <p:nvSpPr>
            <p:cNvPr id="20" name="Text Box 18"/>
            <p:cNvSpPr txBox="1">
              <a:spLocks noChangeArrowheads="1"/>
            </p:cNvSpPr>
            <p:nvPr/>
          </p:nvSpPr>
          <p:spPr bwMode="auto">
            <a:xfrm>
              <a:off x="3264" y="432"/>
              <a:ext cx="79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>
                  <a:latin typeface="Symbol" charset="0"/>
                  <a:cs typeface="+mn-cs"/>
                </a:rPr>
                <a:t>m</a:t>
              </a:r>
              <a:r>
                <a:rPr lang="en-US" sz="2000" baseline="30000">
                  <a:cs typeface="+mn-cs"/>
                </a:rPr>
                <a:t>+</a:t>
              </a:r>
              <a:r>
                <a:rPr lang="en-US" sz="1800">
                  <a:cs typeface="+mn-cs"/>
                </a:rPr>
                <a:t> stopper </a:t>
              </a:r>
            </a:p>
          </p:txBody>
        </p:sp>
        <p:sp>
          <p:nvSpPr>
            <p:cNvPr id="21" name="Text Box 19"/>
            <p:cNvSpPr txBox="1">
              <a:spLocks noChangeArrowheads="1"/>
            </p:cNvSpPr>
            <p:nvPr/>
          </p:nvSpPr>
          <p:spPr bwMode="auto">
            <a:xfrm>
              <a:off x="144" y="1344"/>
              <a:ext cx="2160" cy="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85000"/>
                </a:lnSpc>
                <a:defRPr/>
              </a:pPr>
              <a:r>
                <a:rPr lang="en-US" sz="1800" dirty="0">
                  <a:solidFill>
                    <a:srgbClr val="FF0000"/>
                  </a:solidFill>
                  <a:latin typeface="Symbol" charset="0"/>
                  <a:cs typeface="+mn-cs"/>
                </a:rPr>
                <a:t>m</a:t>
              </a:r>
              <a:r>
                <a:rPr lang="en-US" sz="2000" baseline="30000" dirty="0">
                  <a:solidFill>
                    <a:srgbClr val="FF0000"/>
                  </a:solidFill>
                  <a:cs typeface="+mn-cs"/>
                </a:rPr>
                <a:t>+</a:t>
              </a:r>
              <a:r>
                <a:rPr lang="en-US" sz="1800" dirty="0">
                  <a:solidFill>
                    <a:srgbClr val="FF0000"/>
                  </a:solidFill>
                  <a:cs typeface="+mn-cs"/>
                </a:rPr>
                <a:t> magnetic moment (</a:t>
              </a:r>
              <a:r>
                <a:rPr lang="en-US" sz="1800" dirty="0">
                  <a:solidFill>
                    <a:srgbClr val="FF0000"/>
                  </a:solidFill>
                  <a:latin typeface="Symbol" charset="0"/>
                  <a:cs typeface="+mn-cs"/>
                </a:rPr>
                <a:t>m</a:t>
              </a:r>
              <a:r>
                <a:rPr lang="en-US" sz="2000" baseline="-25000" dirty="0">
                  <a:solidFill>
                    <a:srgbClr val="FF0000"/>
                  </a:solidFill>
                  <a:latin typeface="Symbol" charset="0"/>
                  <a:cs typeface="+mn-cs"/>
                </a:rPr>
                <a:t>m</a:t>
              </a:r>
              <a:r>
                <a:rPr lang="en-US" sz="1800" dirty="0">
                  <a:solidFill>
                    <a:srgbClr val="FF0000"/>
                  </a:solidFill>
                  <a:cs typeface="+mn-cs"/>
                </a:rPr>
                <a:t>)</a:t>
              </a:r>
            </a:p>
            <a:p>
              <a:pPr>
                <a:lnSpc>
                  <a:spcPct val="85000"/>
                </a:lnSpc>
                <a:defRPr/>
              </a:pPr>
              <a:r>
                <a:rPr lang="en-US" sz="1800" dirty="0">
                  <a:solidFill>
                    <a:srgbClr val="FF0000"/>
                  </a:solidFill>
                  <a:cs typeface="+mn-cs"/>
                </a:rPr>
                <a:t>parallel to </a:t>
              </a:r>
              <a:r>
                <a:rPr lang="en-US" sz="1800" dirty="0">
                  <a:solidFill>
                    <a:srgbClr val="FF0000"/>
                  </a:solidFill>
                  <a:latin typeface="Symbol" charset="0"/>
                  <a:cs typeface="+mn-cs"/>
                </a:rPr>
                <a:t>m</a:t>
              </a:r>
              <a:r>
                <a:rPr lang="en-US" sz="2000" baseline="30000" dirty="0">
                  <a:solidFill>
                    <a:srgbClr val="FF0000"/>
                  </a:solidFill>
                  <a:cs typeface="+mn-cs"/>
                </a:rPr>
                <a:t>+</a:t>
              </a:r>
              <a:r>
                <a:rPr lang="en-US" sz="1800" dirty="0">
                  <a:solidFill>
                    <a:srgbClr val="FF0000"/>
                  </a:solidFill>
                  <a:cs typeface="+mn-cs"/>
                </a:rPr>
                <a:t> spin </a:t>
              </a:r>
              <a:r>
                <a:rPr lang="en-US" sz="1800" i="1" dirty="0" err="1">
                  <a:solidFill>
                    <a:srgbClr val="FF0000"/>
                  </a:solidFill>
                  <a:cs typeface="+mn-cs"/>
                </a:rPr>
                <a:t>s</a:t>
              </a:r>
              <a:r>
                <a:rPr lang="en-US" sz="1800" baseline="-25000" dirty="0" err="1">
                  <a:solidFill>
                    <a:srgbClr val="FF0000"/>
                  </a:solidFill>
                  <a:latin typeface="Symbol" charset="0"/>
                  <a:cs typeface="+mn-cs"/>
                </a:rPr>
                <a:t>m</a:t>
              </a:r>
              <a:r>
                <a:rPr lang="en-US" sz="1800" baseline="-25000" dirty="0">
                  <a:solidFill>
                    <a:srgbClr val="FF0000"/>
                  </a:solidFill>
                  <a:latin typeface="Symbol" charset="0"/>
                  <a:cs typeface="+mn-cs"/>
                </a:rPr>
                <a:t> </a:t>
              </a:r>
              <a:endParaRPr lang="en-US" sz="1800" dirty="0">
                <a:solidFill>
                  <a:srgbClr val="FF0000"/>
                </a:solidFill>
                <a:cs typeface="+mn-cs"/>
              </a:endParaRPr>
            </a:p>
            <a:p>
              <a:pPr>
                <a:lnSpc>
                  <a:spcPct val="95000"/>
                </a:lnSpc>
                <a:defRPr/>
              </a:pPr>
              <a:r>
                <a:rPr lang="en-US" sz="1800" dirty="0" err="1">
                  <a:solidFill>
                    <a:srgbClr val="FF0000"/>
                  </a:solidFill>
                  <a:cs typeface="+mn-cs"/>
                </a:rPr>
                <a:t>precesses</a:t>
              </a:r>
              <a:r>
                <a:rPr lang="en-US" sz="1800" dirty="0">
                  <a:solidFill>
                    <a:srgbClr val="FF0000"/>
                  </a:solidFill>
                  <a:cs typeface="+mn-cs"/>
                </a:rPr>
                <a:t> in magnetic field:</a:t>
              </a:r>
            </a:p>
            <a:p>
              <a:pPr>
                <a:lnSpc>
                  <a:spcPct val="85000"/>
                </a:lnSpc>
                <a:defRPr/>
              </a:pPr>
              <a:r>
                <a:rPr lang="en-US" sz="2000" b="0" dirty="0">
                  <a:cs typeface="+mn-cs"/>
                </a:rPr>
                <a:t>precession rate </a:t>
              </a:r>
              <a:r>
                <a:rPr lang="en-US" sz="2000" b="0" dirty="0">
                  <a:latin typeface="Symbol" charset="0"/>
                  <a:cs typeface="+mn-cs"/>
                </a:rPr>
                <a:t>w</a:t>
              </a:r>
              <a:r>
                <a:rPr lang="en-US" sz="2000" b="0" dirty="0">
                  <a:cs typeface="+mn-cs"/>
                </a:rPr>
                <a:t> = </a:t>
              </a:r>
              <a:r>
                <a:rPr lang="en-US" sz="2000" b="0" dirty="0">
                  <a:latin typeface="Symbol" charset="0"/>
                  <a:cs typeface="+mn-cs"/>
                </a:rPr>
                <a:t>2 m</a:t>
              </a:r>
              <a:r>
                <a:rPr lang="en-US" sz="2000" b="0" baseline="-25000" dirty="0">
                  <a:latin typeface="Symbol" charset="0"/>
                  <a:cs typeface="+mn-cs"/>
                </a:rPr>
                <a:t>m</a:t>
              </a:r>
              <a:r>
                <a:rPr lang="en-US" sz="2000" b="0" dirty="0">
                  <a:cs typeface="+mn-cs"/>
                </a:rPr>
                <a:t> B </a:t>
              </a:r>
              <a:r>
                <a:rPr lang="en-US" b="0" dirty="0">
                  <a:cs typeface="+mn-cs"/>
                </a:rPr>
                <a:t>/ </a:t>
              </a:r>
              <a:r>
                <a:rPr lang="en-US" sz="2000" b="0" i="1" dirty="0" err="1">
                  <a:cs typeface="Times New Roman" charset="0"/>
                </a:rPr>
                <a:t>ħ</a:t>
              </a:r>
              <a:endParaRPr lang="en-US" sz="2000" b="0" i="1" dirty="0">
                <a:cs typeface="+mn-cs"/>
              </a:endParaRPr>
            </a:p>
          </p:txBody>
        </p:sp>
        <p:sp>
          <p:nvSpPr>
            <p:cNvPr id="22" name="Text Box 28"/>
            <p:cNvSpPr txBox="1">
              <a:spLocks noChangeArrowheads="1"/>
            </p:cNvSpPr>
            <p:nvPr/>
          </p:nvSpPr>
          <p:spPr bwMode="auto">
            <a:xfrm>
              <a:off x="3744" y="806"/>
              <a:ext cx="34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000" i="1">
                  <a:solidFill>
                    <a:srgbClr val="FF0000"/>
                  </a:solidFill>
                  <a:cs typeface="+mn-cs"/>
                </a:rPr>
                <a:t>s</a:t>
              </a:r>
              <a:r>
                <a:rPr lang="en-US" sz="2000" baseline="-25000">
                  <a:solidFill>
                    <a:srgbClr val="FF0000"/>
                  </a:solidFill>
                  <a:latin typeface="Symbol" charset="0"/>
                  <a:cs typeface="+mn-cs"/>
                </a:rPr>
                <a:t>m</a:t>
              </a:r>
            </a:p>
          </p:txBody>
        </p:sp>
        <p:sp>
          <p:nvSpPr>
            <p:cNvPr id="23" name="Rectangle 31"/>
            <p:cNvSpPr>
              <a:spLocks noChangeArrowheads="1"/>
            </p:cNvSpPr>
            <p:nvPr/>
          </p:nvSpPr>
          <p:spPr bwMode="auto">
            <a:xfrm>
              <a:off x="3408" y="1632"/>
              <a:ext cx="288" cy="144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4" name="Line 32"/>
            <p:cNvSpPr>
              <a:spLocks noChangeShapeType="1"/>
            </p:cNvSpPr>
            <p:nvPr/>
          </p:nvSpPr>
          <p:spPr bwMode="auto">
            <a:xfrm flipH="1">
              <a:off x="3648" y="1104"/>
              <a:ext cx="528" cy="48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5" name="Text Box 33"/>
            <p:cNvSpPr txBox="1">
              <a:spLocks noChangeArrowheads="1"/>
            </p:cNvSpPr>
            <p:nvPr/>
          </p:nvSpPr>
          <p:spPr bwMode="auto">
            <a:xfrm>
              <a:off x="3696" y="1536"/>
              <a:ext cx="952" cy="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>
                  <a:solidFill>
                    <a:schemeClr val="accent2"/>
                  </a:solidFill>
                  <a:cs typeface="+mn-cs"/>
                </a:rPr>
                <a:t>Decay electron</a:t>
              </a:r>
              <a:r>
                <a:rPr lang="en-US" sz="1400">
                  <a:solidFill>
                    <a:schemeClr val="accent2"/>
                  </a:solidFill>
                  <a:cs typeface="+mn-cs"/>
                </a:rPr>
                <a:t> </a:t>
              </a:r>
            </a:p>
            <a:p>
              <a:pPr>
                <a:lnSpc>
                  <a:spcPct val="75000"/>
                </a:lnSpc>
                <a:defRPr/>
              </a:pPr>
              <a:r>
                <a:rPr lang="en-US" sz="1600">
                  <a:solidFill>
                    <a:schemeClr val="accent2"/>
                  </a:solidFill>
                  <a:cs typeface="+mn-cs"/>
                </a:rPr>
                <a:t>detector</a:t>
              </a:r>
            </a:p>
          </p:txBody>
        </p:sp>
      </p:grpSp>
      <p:sp>
        <p:nvSpPr>
          <p:cNvPr id="27" name="Text Box 23"/>
          <p:cNvSpPr txBox="1">
            <a:spLocks noChangeArrowheads="1"/>
          </p:cNvSpPr>
          <p:nvPr/>
        </p:nvSpPr>
        <p:spPr bwMode="auto">
          <a:xfrm>
            <a:off x="332846" y="4226685"/>
            <a:ext cx="8503597" cy="261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8000"/>
                </a:solidFill>
              </a:rPr>
              <a:t>Since muons conserve polarization when they come to rest, the electrons from muon decay should also be polarized </a:t>
            </a:r>
            <a:endParaRPr lang="en-US" dirty="0" smtClean="0">
              <a:solidFill>
                <a:srgbClr val="008000"/>
              </a:solidFill>
            </a:endParaRPr>
          </a:p>
          <a:p>
            <a:pPr>
              <a:defRPr/>
            </a:pPr>
            <a:endParaRPr lang="en-US" dirty="0">
              <a:solidFill>
                <a:srgbClr val="008000"/>
              </a:solidFill>
            </a:endParaRPr>
          </a:p>
          <a:p>
            <a:pPr>
              <a:defRPr/>
            </a:pPr>
            <a:r>
              <a:rPr lang="en-US" sz="1800" dirty="0" smtClean="0">
                <a:cs typeface="+mn-cs"/>
              </a:rPr>
              <a:t>Electron </a:t>
            </a:r>
            <a:r>
              <a:rPr lang="en-US" sz="1800" dirty="0" smtClean="0">
                <a:cs typeface="+mn-cs"/>
              </a:rPr>
              <a:t>angular distribution from </a:t>
            </a:r>
            <a:r>
              <a:rPr lang="en-US" sz="1800" dirty="0" smtClean="0">
                <a:latin typeface="Symbol" charset="0"/>
                <a:cs typeface="+mn-cs"/>
              </a:rPr>
              <a:t>m</a:t>
            </a:r>
            <a:r>
              <a:rPr lang="en-US" sz="1800" baseline="30000" dirty="0" smtClean="0">
                <a:cs typeface="+mn-cs"/>
              </a:rPr>
              <a:t>+</a:t>
            </a:r>
            <a:r>
              <a:rPr lang="en-US" sz="1800" dirty="0" smtClean="0">
                <a:cs typeface="+mn-cs"/>
              </a:rPr>
              <a:t> decay at rest </a:t>
            </a:r>
            <a:r>
              <a:rPr lang="en-US" sz="1800" dirty="0" smtClean="0">
                <a:cs typeface="+mn-cs"/>
              </a:rPr>
              <a:t>:  </a:t>
            </a:r>
            <a:r>
              <a:rPr lang="en-US" sz="1800" i="1" dirty="0" err="1" smtClean="0">
                <a:cs typeface="+mn-cs"/>
              </a:rPr>
              <a:t>d</a:t>
            </a:r>
            <a:r>
              <a:rPr lang="en-US" sz="1800" dirty="0" err="1" smtClean="0">
                <a:cs typeface="+mn-cs"/>
              </a:rPr>
              <a:t>N</a:t>
            </a:r>
            <a:r>
              <a:rPr lang="en-US" sz="1800" dirty="0" smtClean="0">
                <a:cs typeface="+mn-cs"/>
              </a:rPr>
              <a:t> </a:t>
            </a:r>
            <a:r>
              <a:rPr lang="en-US" sz="2000" dirty="0" smtClean="0">
                <a:latin typeface="Symbol" charset="0"/>
                <a:cs typeface="+mn-cs"/>
              </a:rPr>
              <a:t>/</a:t>
            </a:r>
            <a:r>
              <a:rPr lang="en-US" sz="1800" dirty="0" smtClean="0">
                <a:latin typeface="Symbol" charset="0"/>
                <a:cs typeface="+mn-cs"/>
              </a:rPr>
              <a:t> </a:t>
            </a:r>
            <a:r>
              <a:rPr lang="en-US" sz="1800" i="1" dirty="0" smtClean="0">
                <a:cs typeface="+mn-cs"/>
              </a:rPr>
              <a:t>d </a:t>
            </a:r>
            <a:r>
              <a:rPr lang="en-US" sz="1800" dirty="0" smtClean="0">
                <a:latin typeface="Symbol" charset="0"/>
                <a:cs typeface="+mn-cs"/>
              </a:rPr>
              <a:t>W</a:t>
            </a:r>
            <a:r>
              <a:rPr lang="en-US" sz="1800" dirty="0" smtClean="0">
                <a:cs typeface="+mn-cs"/>
              </a:rPr>
              <a:t> = </a:t>
            </a:r>
            <a:r>
              <a:rPr lang="en-US" sz="1800" dirty="0" smtClean="0">
                <a:latin typeface="Symbol" charset="0"/>
                <a:cs typeface="+mn-cs"/>
              </a:rPr>
              <a:t>1</a:t>
            </a:r>
            <a:r>
              <a:rPr lang="en-US" sz="1800" dirty="0" smtClean="0">
                <a:cs typeface="+mn-cs"/>
              </a:rPr>
              <a:t> + </a:t>
            </a:r>
            <a:r>
              <a:rPr lang="en-US" sz="1800" dirty="0" smtClean="0">
                <a:latin typeface="Symbol" charset="0"/>
                <a:cs typeface="+mn-cs"/>
              </a:rPr>
              <a:t>a</a:t>
            </a:r>
            <a:r>
              <a:rPr lang="en-US" sz="1800" dirty="0" smtClean="0">
                <a:cs typeface="+mn-cs"/>
              </a:rPr>
              <a:t> </a:t>
            </a:r>
            <a:r>
              <a:rPr lang="en-US" sz="1800" dirty="0" err="1" smtClean="0">
                <a:cs typeface="+mn-cs"/>
              </a:rPr>
              <a:t>cos</a:t>
            </a:r>
            <a:r>
              <a:rPr lang="en-US" sz="1800" dirty="0" smtClean="0">
                <a:cs typeface="+mn-cs"/>
              </a:rPr>
              <a:t> </a:t>
            </a:r>
            <a:r>
              <a:rPr lang="en-US" sz="1800" dirty="0" smtClean="0">
                <a:latin typeface="Symbol" charset="0"/>
                <a:cs typeface="+mn-cs"/>
              </a:rPr>
              <a:t>q </a:t>
            </a:r>
          </a:p>
          <a:p>
            <a:pPr lvl="8">
              <a:buFont typeface="Symbol" charset="0"/>
              <a:buChar char="q"/>
              <a:defRPr/>
            </a:pPr>
            <a:r>
              <a:rPr lang="en-US" dirty="0" smtClean="0">
                <a:cs typeface="+mn-cs"/>
              </a:rPr>
              <a:t>: </a:t>
            </a:r>
            <a:r>
              <a:rPr lang="en-US" b="0" dirty="0" smtClean="0">
                <a:cs typeface="+mn-cs"/>
              </a:rPr>
              <a:t>angle between electron direction and </a:t>
            </a:r>
            <a:r>
              <a:rPr lang="en-US" b="0" dirty="0" smtClean="0">
                <a:latin typeface="Symbol" charset="0"/>
                <a:cs typeface="+mn-cs"/>
              </a:rPr>
              <a:t>m</a:t>
            </a:r>
            <a:r>
              <a:rPr lang="en-US" b="0" baseline="30000" dirty="0" smtClean="0">
                <a:cs typeface="+mn-cs"/>
              </a:rPr>
              <a:t>+ </a:t>
            </a:r>
            <a:r>
              <a:rPr lang="en-US" b="0" dirty="0" smtClean="0">
                <a:cs typeface="+mn-cs"/>
              </a:rPr>
              <a:t>spin </a:t>
            </a:r>
            <a:r>
              <a:rPr lang="en-US" b="0" i="1" dirty="0" err="1" smtClean="0">
                <a:cs typeface="+mn-cs"/>
              </a:rPr>
              <a:t>s</a:t>
            </a:r>
            <a:r>
              <a:rPr lang="en-US" sz="2000" b="0" baseline="-25000" dirty="0" err="1" smtClean="0">
                <a:latin typeface="Symbol" charset="0"/>
                <a:cs typeface="+mn-cs"/>
              </a:rPr>
              <a:t>m</a:t>
            </a:r>
            <a:endParaRPr lang="en-US" sz="2000" b="0" baseline="-25000" dirty="0" smtClean="0">
              <a:latin typeface="Symbol" charset="0"/>
              <a:cs typeface="+mn-cs"/>
            </a:endParaRPr>
          </a:p>
          <a:p>
            <a:pPr>
              <a:buFont typeface="Symbol" charset="0"/>
              <a:buNone/>
              <a:defRPr/>
            </a:pPr>
            <a:r>
              <a:rPr lang="en-US" sz="1800" dirty="0" smtClean="0">
                <a:cs typeface="+mn-cs"/>
              </a:rPr>
              <a:t>								</a:t>
            </a:r>
            <a:r>
              <a:rPr lang="en-US" sz="1800" dirty="0" err="1" smtClean="0">
                <a:cs typeface="+mn-cs"/>
              </a:rPr>
              <a:t>cos</a:t>
            </a:r>
            <a:r>
              <a:rPr lang="en-US" sz="1800" dirty="0" smtClean="0">
                <a:cs typeface="+mn-cs"/>
              </a:rPr>
              <a:t> </a:t>
            </a:r>
            <a:r>
              <a:rPr lang="en-US" sz="1800" dirty="0" smtClean="0">
                <a:latin typeface="Symbol" charset="0"/>
                <a:cs typeface="+mn-cs"/>
              </a:rPr>
              <a:t>q</a:t>
            </a:r>
            <a:r>
              <a:rPr lang="en-US" sz="1800" dirty="0" smtClean="0">
                <a:cs typeface="+mn-cs"/>
              </a:rPr>
              <a:t>   </a:t>
            </a:r>
            <a:r>
              <a:rPr lang="en-US" sz="1800" dirty="0" smtClean="0">
                <a:cs typeface="+mn-cs"/>
                <a:sym typeface="Symbol" charset="0"/>
              </a:rPr>
              <a:t> </a:t>
            </a:r>
            <a:r>
              <a:rPr lang="en-US" sz="1800" dirty="0" smtClean="0">
                <a:cs typeface="+mn-cs"/>
              </a:rPr>
              <a:t> </a:t>
            </a:r>
            <a:r>
              <a:rPr lang="en-US" sz="1800" i="1" dirty="0" err="1" smtClean="0">
                <a:cs typeface="+mn-cs"/>
              </a:rPr>
              <a:t>s</a:t>
            </a:r>
            <a:r>
              <a:rPr lang="en-US" sz="2000" baseline="-25000" dirty="0" err="1" smtClean="0">
                <a:latin typeface="Symbol" charset="0"/>
                <a:cs typeface="+mn-cs"/>
              </a:rPr>
              <a:t>m</a:t>
            </a:r>
            <a:r>
              <a:rPr lang="en-US" sz="2000" baseline="-25000" dirty="0" smtClean="0">
                <a:latin typeface="Symbol" charset="0"/>
                <a:cs typeface="+mn-cs"/>
              </a:rPr>
              <a:t> </a:t>
            </a:r>
            <a:r>
              <a:rPr lang="en-US" sz="1800" dirty="0" smtClean="0">
                <a:cs typeface="Times New Roman" charset="0"/>
              </a:rPr>
              <a:t>· </a:t>
            </a:r>
            <a:r>
              <a:rPr lang="en-US" sz="1800" i="1" dirty="0" err="1" smtClean="0">
                <a:cs typeface="Times New Roman" charset="0"/>
              </a:rPr>
              <a:t>p</a:t>
            </a:r>
            <a:r>
              <a:rPr lang="en-US" sz="2000" baseline="-25000" dirty="0" err="1" smtClean="0">
                <a:cs typeface="Times New Roman" charset="0"/>
              </a:rPr>
              <a:t>e</a:t>
            </a:r>
            <a:r>
              <a:rPr lang="en-US" sz="2000" baseline="-25000" dirty="0" smtClean="0">
                <a:cs typeface="Times New Roman" charset="0"/>
              </a:rPr>
              <a:t> </a:t>
            </a:r>
            <a:r>
              <a:rPr lang="en-US" sz="1800" dirty="0" smtClean="0">
                <a:solidFill>
                  <a:srgbClr val="FF0000"/>
                </a:solidFill>
                <a:cs typeface="+mn-cs"/>
              </a:rPr>
              <a:t>(term violating </a:t>
            </a:r>
            <a:r>
              <a:rPr lang="en-US" sz="1800" i="1" dirty="0" smtClean="0">
                <a:solidFill>
                  <a:srgbClr val="FF0000"/>
                </a:solidFill>
                <a:cs typeface="+mn-cs"/>
              </a:rPr>
              <a:t>P</a:t>
            </a:r>
            <a:r>
              <a:rPr lang="en-US" sz="1800" dirty="0" smtClean="0">
                <a:solidFill>
                  <a:srgbClr val="FF0000"/>
                </a:solidFill>
                <a:cs typeface="+mn-cs"/>
              </a:rPr>
              <a:t> invariance)</a:t>
            </a:r>
          </a:p>
          <a:p>
            <a:pPr>
              <a:buFont typeface="Symbol" charset="0"/>
              <a:buNone/>
              <a:defRPr/>
            </a:pPr>
            <a:endParaRPr lang="en-US" sz="1800" dirty="0" smtClean="0">
              <a:solidFill>
                <a:srgbClr val="009900"/>
              </a:solidFill>
              <a:cs typeface="+mn-cs"/>
            </a:endParaRPr>
          </a:p>
          <a:p>
            <a:pPr>
              <a:buFont typeface="Symbol" charset="0"/>
              <a:buNone/>
              <a:defRPr/>
            </a:pPr>
            <a:r>
              <a:rPr lang="en-US" sz="1800" dirty="0" smtClean="0">
                <a:solidFill>
                  <a:srgbClr val="009900"/>
                </a:solidFill>
                <a:cs typeface="+mn-cs"/>
              </a:rPr>
              <a:t>Spin precession: </a:t>
            </a:r>
            <a:r>
              <a:rPr lang="en-US" sz="1800" dirty="0" err="1" smtClean="0">
                <a:solidFill>
                  <a:srgbClr val="009900"/>
                </a:solidFill>
                <a:cs typeface="+mn-cs"/>
              </a:rPr>
              <a:t>cos</a:t>
            </a:r>
            <a:r>
              <a:rPr lang="en-US" sz="1800" dirty="0" smtClean="0">
                <a:solidFill>
                  <a:srgbClr val="009900"/>
                </a:solidFill>
                <a:cs typeface="+mn-cs"/>
              </a:rPr>
              <a:t> </a:t>
            </a:r>
            <a:r>
              <a:rPr lang="en-US" sz="1800" dirty="0" smtClean="0">
                <a:solidFill>
                  <a:srgbClr val="009900"/>
                </a:solidFill>
                <a:latin typeface="Symbol" charset="0"/>
                <a:cs typeface="+mn-cs"/>
              </a:rPr>
              <a:t>q</a:t>
            </a:r>
            <a:r>
              <a:rPr lang="en-US" sz="1800" dirty="0" smtClean="0">
                <a:solidFill>
                  <a:srgbClr val="009900"/>
                </a:solidFill>
                <a:cs typeface="+mn-cs"/>
              </a:rPr>
              <a:t>  </a:t>
            </a:r>
            <a:r>
              <a:rPr lang="en-US" sz="1800" dirty="0" smtClean="0">
                <a:solidFill>
                  <a:srgbClr val="009900"/>
                </a:solidFill>
                <a:cs typeface="+mn-cs"/>
                <a:sym typeface="Symbol" charset="0"/>
              </a:rPr>
              <a:t></a:t>
            </a:r>
            <a:r>
              <a:rPr lang="en-US" sz="1800" dirty="0" smtClean="0">
                <a:solidFill>
                  <a:srgbClr val="009900"/>
                </a:solidFill>
                <a:cs typeface="+mn-cs"/>
              </a:rPr>
              <a:t>  </a:t>
            </a:r>
            <a:r>
              <a:rPr lang="en-US" sz="1800" dirty="0" err="1" smtClean="0">
                <a:solidFill>
                  <a:srgbClr val="009900"/>
                </a:solidFill>
                <a:cs typeface="+mn-cs"/>
              </a:rPr>
              <a:t>cos</a:t>
            </a:r>
            <a:r>
              <a:rPr lang="en-US" sz="1800" dirty="0" smtClean="0">
                <a:solidFill>
                  <a:srgbClr val="009900"/>
                </a:solidFill>
                <a:cs typeface="+mn-cs"/>
              </a:rPr>
              <a:t> (</a:t>
            </a:r>
            <a:r>
              <a:rPr lang="en-US" sz="1800" dirty="0" smtClean="0">
                <a:solidFill>
                  <a:srgbClr val="009900"/>
                </a:solidFill>
                <a:latin typeface="Symbol" charset="0"/>
                <a:cs typeface="+mn-cs"/>
              </a:rPr>
              <a:t>w </a:t>
            </a:r>
            <a:r>
              <a:rPr lang="en-US" sz="1800" i="1" dirty="0" smtClean="0">
                <a:solidFill>
                  <a:srgbClr val="009900"/>
                </a:solidFill>
                <a:cs typeface="+mn-cs"/>
              </a:rPr>
              <a:t>t</a:t>
            </a:r>
            <a:r>
              <a:rPr lang="en-US" sz="1800" dirty="0" smtClean="0">
                <a:solidFill>
                  <a:srgbClr val="009900"/>
                </a:solidFill>
                <a:cs typeface="+mn-cs"/>
              </a:rPr>
              <a:t> + </a:t>
            </a:r>
            <a:r>
              <a:rPr lang="en-US" sz="1800" dirty="0" smtClean="0">
                <a:solidFill>
                  <a:srgbClr val="009900"/>
                </a:solidFill>
                <a:latin typeface="Symbol" charset="0"/>
                <a:cs typeface="+mn-cs"/>
              </a:rPr>
              <a:t>f</a:t>
            </a:r>
            <a:r>
              <a:rPr lang="en-US" sz="1800" dirty="0" smtClean="0">
                <a:solidFill>
                  <a:srgbClr val="009900"/>
                </a:solidFill>
                <a:cs typeface="+mn-cs"/>
              </a:rPr>
              <a:t>)</a:t>
            </a:r>
          </a:p>
          <a:p>
            <a:pPr>
              <a:buFont typeface="Symbol" charset="0"/>
              <a:buNone/>
              <a:defRPr/>
            </a:pPr>
            <a:r>
              <a:rPr lang="en-US" sz="1800" dirty="0" smtClean="0">
                <a:solidFill>
                  <a:srgbClr val="009900"/>
                </a:solidFill>
                <a:cs typeface="+mn-cs"/>
                <a:sym typeface="Symbol" charset="0"/>
              </a:rPr>
              <a:t>				        </a:t>
            </a:r>
            <a:r>
              <a:rPr lang="en-US" sz="1800" dirty="0" smtClean="0">
                <a:solidFill>
                  <a:srgbClr val="009900"/>
                </a:solidFill>
                <a:cs typeface="+mn-cs"/>
                <a:sym typeface="Symbol" charset="0"/>
              </a:rPr>
              <a:t>modulation of the decay electron time distribution</a:t>
            </a:r>
            <a:endParaRPr lang="en-US" sz="1800" dirty="0">
              <a:solidFill>
                <a:srgbClr val="009900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074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 in weak interactions</a:t>
            </a:r>
          </a:p>
        </p:txBody>
      </p:sp>
      <p:pic>
        <p:nvPicPr>
          <p:cNvPr id="26" name="Picture 25" descr="lederman_pic8_b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119" y="1041914"/>
            <a:ext cx="2213191" cy="293985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205233" y="1685568"/>
            <a:ext cx="5651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20 cm</a:t>
            </a:r>
            <a:endParaRPr 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8071914" y="1578561"/>
            <a:ext cx="793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Separate from </a:t>
            </a:r>
            <a:r>
              <a:rPr lang="en-US" sz="1200" dirty="0" err="1" smtClean="0">
                <a:solidFill>
                  <a:srgbClr val="FF0000"/>
                </a:solidFill>
              </a:rPr>
              <a:t>pions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082583" y="3139697"/>
            <a:ext cx="70210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0000FF"/>
                </a:solidFill>
              </a:rPr>
              <a:t>Muons stop here</a:t>
            </a:r>
            <a:endParaRPr lang="en-US" sz="1100" dirty="0">
              <a:solidFill>
                <a:srgbClr val="0000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2008" y="1124052"/>
            <a:ext cx="4707697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lang="en-US" dirty="0" smtClean="0"/>
              <a:t>Positrons </a:t>
            </a:r>
            <a:r>
              <a:rPr lang="en-US" dirty="0" smtClean="0"/>
              <a:t>from </a:t>
            </a:r>
            <a:r>
              <a:rPr lang="en-US" dirty="0" smtClean="0"/>
              <a:t>muon decay were detected by telescope 3-</a:t>
            </a:r>
            <a:r>
              <a:rPr lang="en-US" dirty="0" smtClean="0"/>
              <a:t>4</a:t>
            </a:r>
          </a:p>
          <a:p>
            <a:pPr marL="285750" indent="-285750">
              <a:buFont typeface="Wingdings" charset="2"/>
              <a:buChar char="u"/>
            </a:pPr>
            <a:endParaRPr lang="en-US" dirty="0" smtClean="0"/>
          </a:p>
          <a:p>
            <a:pPr marL="285750" indent="-285750">
              <a:buFont typeface="Wingdings" charset="2"/>
              <a:buChar char="u"/>
            </a:pPr>
            <a:r>
              <a:rPr lang="en-US" dirty="0" smtClean="0">
                <a:solidFill>
                  <a:srgbClr val="008000"/>
                </a:solidFill>
              </a:rPr>
              <a:t>Coincidence between counters 1-2 (muons) plus coincidence between counters 3-4 (</a:t>
            </a:r>
            <a:r>
              <a:rPr lang="en-US" dirty="0" smtClean="0">
                <a:solidFill>
                  <a:srgbClr val="008000"/>
                </a:solidFill>
              </a:rPr>
              <a:t>positrons)</a:t>
            </a:r>
            <a:endParaRPr lang="en-US" dirty="0" smtClean="0">
              <a:solidFill>
                <a:srgbClr val="008000"/>
              </a:solidFill>
            </a:endParaRPr>
          </a:p>
          <a:p>
            <a:pPr marL="285750" indent="-285750">
              <a:buFont typeface="Wingdings" charset="2"/>
              <a:buChar char="u"/>
            </a:pPr>
            <a:endParaRPr lang="en-US" dirty="0" smtClean="0">
              <a:solidFill>
                <a:srgbClr val="008000"/>
              </a:solidFill>
            </a:endParaRPr>
          </a:p>
          <a:p>
            <a:pPr marL="285750" indent="-285750">
              <a:buFont typeface="Wingdings" charset="2"/>
              <a:buChar char="u"/>
            </a:pPr>
            <a:r>
              <a:rPr lang="en-US" dirty="0" smtClean="0"/>
              <a:t>Changing the field, </a:t>
            </a:r>
            <a:r>
              <a:rPr lang="en-US" dirty="0" smtClean="0"/>
              <a:t>changes </a:t>
            </a:r>
            <a:r>
              <a:rPr lang="en-US" dirty="0" smtClean="0"/>
              <a:t>the rate of the spin precession, resulting in a angular distribution of the emitted positrons</a:t>
            </a:r>
            <a:endParaRPr lang="en-US" dirty="0"/>
          </a:p>
        </p:txBody>
      </p:sp>
      <p:pic>
        <p:nvPicPr>
          <p:cNvPr id="31" name="Picture 30" descr="lederman_pic9_b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705" y="4046501"/>
            <a:ext cx="3957868" cy="26979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2" name="TextBox 31"/>
          <p:cNvSpPr txBox="1"/>
          <p:nvPr/>
        </p:nvSpPr>
        <p:spPr>
          <a:xfrm>
            <a:off x="1680694" y="610698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3" name="Text Box 24"/>
          <p:cNvSpPr txBox="1">
            <a:spLocks noChangeArrowheads="1"/>
          </p:cNvSpPr>
          <p:nvPr/>
        </p:nvSpPr>
        <p:spPr bwMode="auto">
          <a:xfrm>
            <a:off x="272008" y="4074911"/>
            <a:ext cx="4543061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cs typeface="+mn-cs"/>
              </a:rPr>
              <a:t> </a:t>
            </a:r>
            <a:r>
              <a:rPr lang="en-US" b="1" dirty="0">
                <a:solidFill>
                  <a:srgbClr val="FF0000"/>
                </a:solidFill>
                <a:cs typeface="+mn-cs"/>
              </a:rPr>
              <a:t>Experimental results:</a:t>
            </a:r>
          </a:p>
          <a:p>
            <a:pPr>
              <a:buClr>
                <a:schemeClr val="accent2"/>
              </a:buClr>
              <a:buFont typeface="Wingdings" charset="0"/>
              <a:buChar char="§"/>
              <a:defRPr/>
            </a:pPr>
            <a:r>
              <a:rPr lang="en-US" dirty="0">
                <a:solidFill>
                  <a:srgbClr val="FF0000"/>
                </a:solidFill>
                <a:cs typeface="+mn-cs"/>
              </a:rPr>
              <a:t>  </a:t>
            </a:r>
            <a:r>
              <a:rPr lang="en-US" dirty="0">
                <a:solidFill>
                  <a:srgbClr val="FF0000"/>
                </a:solidFill>
                <a:latin typeface="Symbol" charset="0"/>
                <a:cs typeface="+mn-cs"/>
              </a:rPr>
              <a:t>a</a:t>
            </a:r>
            <a:r>
              <a:rPr lang="en-US" dirty="0">
                <a:solidFill>
                  <a:srgbClr val="FF0000"/>
                </a:solidFill>
                <a:cs typeface="+mn-cs"/>
              </a:rPr>
              <a:t> = </a:t>
            </a:r>
            <a:r>
              <a:rPr lang="en-US" dirty="0">
                <a:solidFill>
                  <a:srgbClr val="FF0000"/>
                </a:solidFill>
                <a:latin typeface="Symbol" charset="0"/>
                <a:cs typeface="+mn-cs"/>
              </a:rPr>
              <a:t>- </a:t>
            </a:r>
            <a:r>
              <a:rPr lang="en-US" dirty="0" smtClean="0">
                <a:solidFill>
                  <a:srgbClr val="FF0000"/>
                </a:solidFill>
                <a:latin typeface="Symbol" charset="0"/>
                <a:cs typeface="+mn-cs"/>
              </a:rPr>
              <a:t>1/3</a:t>
            </a:r>
            <a:r>
              <a:rPr lang="en-US" dirty="0" smtClean="0">
                <a:solidFill>
                  <a:srgbClr val="FF0000"/>
                </a:solidFill>
                <a:cs typeface="+mn-cs"/>
              </a:rPr>
              <a:t>  </a:t>
            </a:r>
            <a:r>
              <a:rPr lang="en-US" dirty="0">
                <a:solidFill>
                  <a:srgbClr val="FF0000"/>
                </a:solidFill>
                <a:cs typeface="+mn-cs"/>
                <a:sym typeface="Symbol" charset="0"/>
              </a:rPr>
              <a:t></a:t>
            </a:r>
            <a:r>
              <a:rPr lang="en-US" dirty="0">
                <a:solidFill>
                  <a:srgbClr val="FF0000"/>
                </a:solidFill>
                <a:cs typeface="+mn-cs"/>
              </a:rPr>
              <a:t>   evidence for </a:t>
            </a:r>
            <a:r>
              <a:rPr lang="en-US" i="1" dirty="0">
                <a:solidFill>
                  <a:srgbClr val="FF0000"/>
                </a:solidFill>
                <a:cs typeface="+mn-cs"/>
              </a:rPr>
              <a:t>P</a:t>
            </a:r>
            <a:r>
              <a:rPr lang="en-US" dirty="0">
                <a:solidFill>
                  <a:srgbClr val="FF0000"/>
                </a:solidFill>
                <a:cs typeface="+mn-cs"/>
              </a:rPr>
              <a:t> violation in </a:t>
            </a:r>
            <a:r>
              <a:rPr lang="en-US" dirty="0">
                <a:solidFill>
                  <a:srgbClr val="FF0000"/>
                </a:solidFill>
                <a:latin typeface="Symbol" charset="0"/>
                <a:cs typeface="+mn-cs"/>
              </a:rPr>
              <a:t>m</a:t>
            </a:r>
            <a:r>
              <a:rPr lang="en-US" baseline="30000" dirty="0">
                <a:solidFill>
                  <a:srgbClr val="FF0000"/>
                </a:solidFill>
                <a:cs typeface="+mn-cs"/>
              </a:rPr>
              <a:t>+</a:t>
            </a:r>
            <a:r>
              <a:rPr lang="en-US" dirty="0">
                <a:solidFill>
                  <a:srgbClr val="FF0000"/>
                </a:solidFill>
                <a:cs typeface="+mn-cs"/>
              </a:rPr>
              <a:t> decay</a:t>
            </a:r>
          </a:p>
          <a:p>
            <a:pPr>
              <a:buClr>
                <a:schemeClr val="accent2"/>
              </a:buClr>
              <a:buFont typeface="Wingdings" charset="0"/>
              <a:buChar char="§"/>
              <a:defRPr/>
            </a:pPr>
            <a:r>
              <a:rPr lang="en-US" dirty="0">
                <a:solidFill>
                  <a:srgbClr val="FF0000"/>
                </a:solidFill>
                <a:cs typeface="+mn-cs"/>
              </a:rPr>
              <a:t> Simultaneous measurement of  the </a:t>
            </a:r>
            <a:r>
              <a:rPr lang="en-US" dirty="0">
                <a:solidFill>
                  <a:srgbClr val="FF0000"/>
                </a:solidFill>
                <a:latin typeface="Symbol" charset="0"/>
                <a:cs typeface="+mn-cs"/>
              </a:rPr>
              <a:t>m</a:t>
            </a:r>
            <a:r>
              <a:rPr lang="en-US" baseline="30000" dirty="0">
                <a:solidFill>
                  <a:srgbClr val="FF0000"/>
                </a:solidFill>
                <a:cs typeface="+mn-cs"/>
              </a:rPr>
              <a:t>+</a:t>
            </a:r>
            <a:r>
              <a:rPr lang="en-US" dirty="0">
                <a:solidFill>
                  <a:srgbClr val="FF0000"/>
                </a:solidFill>
                <a:cs typeface="+mn-cs"/>
              </a:rPr>
              <a:t> magnetic moment:      </a:t>
            </a:r>
          </a:p>
        </p:txBody>
      </p:sp>
      <p:graphicFrame>
        <p:nvGraphicFramePr>
          <p:cNvPr id="34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3284038"/>
              </p:ext>
            </p:extLst>
          </p:nvPr>
        </p:nvGraphicFramePr>
        <p:xfrm>
          <a:off x="767946" y="5714566"/>
          <a:ext cx="3074447" cy="78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46" name="Equation" r:id="rId5" imgW="2133600" imgH="508000" progId="Equation.3">
                  <p:embed/>
                </p:oleObj>
              </mc:Choice>
              <mc:Fallback>
                <p:oleObj name="Equation" r:id="rId5" imgW="2133600" imgH="508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7946" y="5714566"/>
                        <a:ext cx="3074447" cy="784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9785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Helicity</a:t>
            </a:r>
            <a:r>
              <a:rPr lang="en-US" dirty="0" smtClean="0"/>
              <a:t> of neutrinos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06" y="987583"/>
            <a:ext cx="8673696" cy="554610"/>
          </a:xfrm>
        </p:spPr>
        <p:txBody>
          <a:bodyPr>
            <a:normAutofit fontScale="62500" lnSpcReduction="20000"/>
          </a:bodyPr>
          <a:lstStyle/>
          <a:p>
            <a:pPr marL="118872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1957: experiment to determine the </a:t>
            </a:r>
            <a:r>
              <a:rPr lang="en-US" dirty="0" err="1" smtClean="0">
                <a:solidFill>
                  <a:srgbClr val="008000"/>
                </a:solidFill>
              </a:rPr>
              <a:t>helicity</a:t>
            </a:r>
            <a:r>
              <a:rPr lang="en-US" dirty="0" smtClean="0">
                <a:solidFill>
                  <a:srgbClr val="008000"/>
                </a:solidFill>
              </a:rPr>
              <a:t> of the neutrino </a:t>
            </a:r>
            <a:r>
              <a:rPr lang="en-US" dirty="0" smtClean="0">
                <a:solidFill>
                  <a:srgbClr val="008000"/>
                </a:solidFill>
              </a:rPr>
              <a:t>(M. </a:t>
            </a:r>
            <a:r>
              <a:rPr lang="en-US" dirty="0" err="1" smtClean="0">
                <a:solidFill>
                  <a:srgbClr val="008000"/>
                </a:solidFill>
              </a:rPr>
              <a:t>Goldhaber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et al.)</a:t>
            </a:r>
            <a:endParaRPr lang="en-US" dirty="0">
              <a:solidFill>
                <a:srgbClr val="008000"/>
              </a:solidFill>
            </a:endParaRPr>
          </a:p>
          <a:p>
            <a:endParaRPr lang="en-US" dirty="0">
              <a:solidFill>
                <a:srgbClr val="008000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5345709"/>
              </p:ext>
            </p:extLst>
          </p:nvPr>
        </p:nvGraphicFramePr>
        <p:xfrm>
          <a:off x="1807226" y="2037133"/>
          <a:ext cx="4129088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79" name="Equation" r:id="rId3" imgW="2159000" imgH="228600" progId="Equation.3">
                  <p:embed/>
                </p:oleObj>
              </mc:Choice>
              <mc:Fallback>
                <p:oleObj name="Equation" r:id="rId3" imgW="21590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07226" y="2037133"/>
                        <a:ext cx="4129088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807226" y="2399692"/>
            <a:ext cx="368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 = 0                              1                                0  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549430" y="3007449"/>
            <a:ext cx="3465280" cy="2615741"/>
            <a:chOff x="723248" y="3577600"/>
            <a:chExt cx="3465280" cy="2615741"/>
          </a:xfrm>
        </p:grpSpPr>
        <p:grpSp>
          <p:nvGrpSpPr>
            <p:cNvPr id="34" name="Group 33"/>
            <p:cNvGrpSpPr/>
            <p:nvPr/>
          </p:nvGrpSpPr>
          <p:grpSpPr>
            <a:xfrm>
              <a:off x="1155139" y="3577600"/>
              <a:ext cx="2261695" cy="2615741"/>
              <a:chOff x="1155139" y="3577600"/>
              <a:chExt cx="2261695" cy="2615741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241353" y="3870259"/>
                <a:ext cx="419545" cy="43842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2865000" y="4036559"/>
                <a:ext cx="120950" cy="14362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2235004" y="4695420"/>
                <a:ext cx="419545" cy="43842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ight Arrow 13"/>
              <p:cNvSpPr/>
              <p:nvPr/>
            </p:nvSpPr>
            <p:spPr>
              <a:xfrm>
                <a:off x="2842320" y="4286010"/>
                <a:ext cx="264578" cy="219213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1981044" y="4876838"/>
                <a:ext cx="120950" cy="14362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ight Arrow 15"/>
              <p:cNvSpPr/>
              <p:nvPr/>
            </p:nvSpPr>
            <p:spPr>
              <a:xfrm>
                <a:off x="2284142" y="5232117"/>
                <a:ext cx="535504" cy="219213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ight Arrow 16"/>
              <p:cNvSpPr/>
              <p:nvPr/>
            </p:nvSpPr>
            <p:spPr>
              <a:xfrm flipH="1">
                <a:off x="1876427" y="5232117"/>
                <a:ext cx="240543" cy="219213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" name="Straight Arrow Connector 18"/>
              <p:cNvCxnSpPr>
                <a:stCxn id="11" idx="6"/>
              </p:cNvCxnSpPr>
              <p:nvPr/>
            </p:nvCxnSpPr>
            <p:spPr>
              <a:xfrm flipV="1">
                <a:off x="2654549" y="4914633"/>
                <a:ext cx="686691" cy="1"/>
              </a:xfrm>
              <a:prstGeom prst="straightConnector1">
                <a:avLst/>
              </a:prstGeom>
              <a:ln w="12700" cmpd="sng"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flipH="1" flipV="1">
                <a:off x="1155139" y="4952429"/>
                <a:ext cx="825905" cy="1"/>
              </a:xfrm>
              <a:prstGeom prst="straightConnector1">
                <a:avLst/>
              </a:prstGeom>
              <a:ln w="12700" cmpd="sng"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>
                <a:off x="2083096" y="3577600"/>
                <a:ext cx="10918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aseline="30000" dirty="0" smtClean="0"/>
                  <a:t>152</a:t>
                </a:r>
                <a:r>
                  <a:rPr lang="en-US" sz="1400" dirty="0" smtClean="0"/>
                  <a:t>Eu           e   </a:t>
                </a:r>
                <a:endParaRPr lang="en-US" sz="14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876427" y="4387643"/>
                <a:ext cx="9538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ν    </a:t>
                </a:r>
                <a:r>
                  <a:rPr lang="en-US" sz="1400" baseline="30000" dirty="0" smtClean="0"/>
                  <a:t> 152</a:t>
                </a:r>
                <a:r>
                  <a:rPr lang="en-US" sz="1400" dirty="0" smtClean="0"/>
                  <a:t>Sm*</a:t>
                </a:r>
                <a:endParaRPr lang="en-US" sz="1400" dirty="0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2241353" y="5754913"/>
                <a:ext cx="419545" cy="43842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Arrow Connector 24"/>
              <p:cNvCxnSpPr/>
              <p:nvPr/>
            </p:nvCxnSpPr>
            <p:spPr>
              <a:xfrm flipV="1">
                <a:off x="2660898" y="6004362"/>
                <a:ext cx="686691" cy="1"/>
              </a:xfrm>
              <a:prstGeom prst="straightConnector1">
                <a:avLst/>
              </a:prstGeom>
              <a:ln w="12700" cmpd="sng"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/>
              <p:cNvSpPr txBox="1"/>
              <p:nvPr/>
            </p:nvSpPr>
            <p:spPr>
              <a:xfrm>
                <a:off x="1807226" y="5447136"/>
                <a:ext cx="7252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aseline="30000" dirty="0" smtClean="0"/>
                  <a:t> 152</a:t>
                </a:r>
                <a:r>
                  <a:rPr lang="en-US" sz="1400" dirty="0" smtClean="0"/>
                  <a:t>Sm*</a:t>
                </a:r>
                <a:endParaRPr lang="en-US" sz="1400" dirty="0"/>
              </a:p>
            </p:txBody>
          </p:sp>
          <p:cxnSp>
            <p:nvCxnSpPr>
              <p:cNvPr id="30" name="Straight Arrow Connector 29"/>
              <p:cNvCxnSpPr/>
              <p:nvPr/>
            </p:nvCxnSpPr>
            <p:spPr>
              <a:xfrm flipV="1">
                <a:off x="2624311" y="5631535"/>
                <a:ext cx="792523" cy="245542"/>
              </a:xfrm>
              <a:prstGeom prst="straightConnector1">
                <a:avLst/>
              </a:prstGeom>
              <a:ln w="12700" cmpd="sng">
                <a:solidFill>
                  <a:srgbClr val="000000"/>
                </a:solidFill>
                <a:prstDash val="dash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ight Arrow 31"/>
              <p:cNvSpPr/>
              <p:nvPr/>
            </p:nvSpPr>
            <p:spPr>
              <a:xfrm rot="20533809">
                <a:off x="2721370" y="5657856"/>
                <a:ext cx="535504" cy="219213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3416834" y="5390707"/>
              <a:ext cx="2716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/>
                <a:t>γ</a:t>
              </a:r>
              <a:endParaRPr lang="en-US" sz="14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23248" y="5133848"/>
              <a:ext cx="953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 smtClean="0"/>
                <a:t>J</a:t>
              </a:r>
              <a:r>
                <a:rPr lang="en-US" i="1" baseline="-25000" dirty="0" err="1" smtClean="0"/>
                <a:t>z</a:t>
              </a:r>
              <a:r>
                <a:rPr lang="en-US" i="1" baseline="-25000" dirty="0" smtClean="0"/>
                <a:t> </a:t>
              </a:r>
              <a:r>
                <a:rPr lang="en-US" dirty="0" smtClean="0"/>
                <a:t>= +1/2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416834" y="5690925"/>
              <a:ext cx="771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 smtClean="0"/>
                <a:t>J</a:t>
              </a:r>
              <a:r>
                <a:rPr lang="en-US" i="1" baseline="-25000" dirty="0" err="1" smtClean="0"/>
                <a:t>z</a:t>
              </a:r>
              <a:r>
                <a:rPr lang="en-US" i="1" baseline="-25000" dirty="0" smtClean="0"/>
                <a:t> </a:t>
              </a:r>
              <a:r>
                <a:rPr lang="en-US" dirty="0" smtClean="0"/>
                <a:t>= +1</a:t>
              </a:r>
              <a:endParaRPr lang="en-US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473954" y="3074408"/>
            <a:ext cx="3424466" cy="2615741"/>
            <a:chOff x="723248" y="3577600"/>
            <a:chExt cx="3424466" cy="2615741"/>
          </a:xfrm>
        </p:grpSpPr>
        <p:grpSp>
          <p:nvGrpSpPr>
            <p:cNvPr id="40" name="Group 39"/>
            <p:cNvGrpSpPr/>
            <p:nvPr/>
          </p:nvGrpSpPr>
          <p:grpSpPr>
            <a:xfrm>
              <a:off x="1155139" y="3577600"/>
              <a:ext cx="2261695" cy="2615741"/>
              <a:chOff x="1155139" y="3577600"/>
              <a:chExt cx="2261695" cy="2615741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2241353" y="3870259"/>
                <a:ext cx="419545" cy="43842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2865000" y="4036559"/>
                <a:ext cx="120950" cy="14362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2235004" y="4695420"/>
                <a:ext cx="419545" cy="43842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1981044" y="4876838"/>
                <a:ext cx="120950" cy="14362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ight Arrow 48"/>
              <p:cNvSpPr/>
              <p:nvPr/>
            </p:nvSpPr>
            <p:spPr>
              <a:xfrm flipH="1">
                <a:off x="2276583" y="5232117"/>
                <a:ext cx="597188" cy="219213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ight Arrow 49"/>
              <p:cNvSpPr/>
              <p:nvPr/>
            </p:nvSpPr>
            <p:spPr>
              <a:xfrm>
                <a:off x="1904587" y="5227923"/>
                <a:ext cx="253959" cy="219213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1" name="Straight Arrow Connector 50"/>
              <p:cNvCxnSpPr>
                <a:stCxn id="46" idx="6"/>
              </p:cNvCxnSpPr>
              <p:nvPr/>
            </p:nvCxnSpPr>
            <p:spPr>
              <a:xfrm flipV="1">
                <a:off x="2654549" y="4914633"/>
                <a:ext cx="686691" cy="1"/>
              </a:xfrm>
              <a:prstGeom prst="straightConnector1">
                <a:avLst/>
              </a:prstGeom>
              <a:ln w="12700" cmpd="sng"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 flipH="1" flipV="1">
                <a:off x="1155139" y="4952429"/>
                <a:ext cx="825905" cy="1"/>
              </a:xfrm>
              <a:prstGeom prst="straightConnector1">
                <a:avLst/>
              </a:prstGeom>
              <a:ln w="12700" cmpd="sng"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/>
              <p:cNvSpPr txBox="1"/>
              <p:nvPr/>
            </p:nvSpPr>
            <p:spPr>
              <a:xfrm>
                <a:off x="2083096" y="3577600"/>
                <a:ext cx="10918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aseline="30000" dirty="0" smtClean="0"/>
                  <a:t>152</a:t>
                </a:r>
                <a:r>
                  <a:rPr lang="en-US" sz="1400" dirty="0" smtClean="0"/>
                  <a:t>Eu           e   </a:t>
                </a:r>
                <a:endParaRPr lang="en-US" sz="1400" dirty="0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876427" y="4387643"/>
                <a:ext cx="9538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ν    </a:t>
                </a:r>
                <a:r>
                  <a:rPr lang="en-US" sz="1400" baseline="30000" dirty="0" smtClean="0"/>
                  <a:t> 152</a:t>
                </a:r>
                <a:r>
                  <a:rPr lang="en-US" sz="1400" dirty="0" smtClean="0"/>
                  <a:t>Sm*</a:t>
                </a:r>
                <a:endParaRPr lang="en-US" sz="1400" dirty="0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2241353" y="5754913"/>
                <a:ext cx="419545" cy="438428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6" name="Straight Arrow Connector 55"/>
              <p:cNvCxnSpPr/>
              <p:nvPr/>
            </p:nvCxnSpPr>
            <p:spPr>
              <a:xfrm flipV="1">
                <a:off x="2660898" y="6004362"/>
                <a:ext cx="686691" cy="1"/>
              </a:xfrm>
              <a:prstGeom prst="straightConnector1">
                <a:avLst/>
              </a:prstGeom>
              <a:ln w="12700" cmpd="sng"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56"/>
              <p:cNvSpPr txBox="1"/>
              <p:nvPr/>
            </p:nvSpPr>
            <p:spPr>
              <a:xfrm>
                <a:off x="1807226" y="5447136"/>
                <a:ext cx="72520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aseline="30000" dirty="0" smtClean="0"/>
                  <a:t> 152</a:t>
                </a:r>
                <a:r>
                  <a:rPr lang="en-US" sz="1400" dirty="0" smtClean="0"/>
                  <a:t>Sm*</a:t>
                </a:r>
                <a:endParaRPr lang="en-US" sz="1400" dirty="0"/>
              </a:p>
            </p:txBody>
          </p:sp>
          <p:cxnSp>
            <p:nvCxnSpPr>
              <p:cNvPr id="58" name="Straight Arrow Connector 57"/>
              <p:cNvCxnSpPr/>
              <p:nvPr/>
            </p:nvCxnSpPr>
            <p:spPr>
              <a:xfrm flipV="1">
                <a:off x="2624311" y="5631535"/>
                <a:ext cx="792523" cy="245542"/>
              </a:xfrm>
              <a:prstGeom prst="straightConnector1">
                <a:avLst/>
              </a:prstGeom>
              <a:ln w="12700" cmpd="sng">
                <a:solidFill>
                  <a:srgbClr val="000000"/>
                </a:solidFill>
                <a:prstDash val="dash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ight Arrow 58"/>
              <p:cNvSpPr/>
              <p:nvPr/>
            </p:nvSpPr>
            <p:spPr>
              <a:xfrm rot="20533809" flipH="1">
                <a:off x="2681190" y="5647029"/>
                <a:ext cx="551625" cy="219213"/>
              </a:xfrm>
              <a:prstGeom prst="rightArrow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3416834" y="5390707"/>
              <a:ext cx="2716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/>
                <a:t>γ</a:t>
              </a:r>
              <a:endParaRPr lang="en-US" sz="14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23248" y="5133848"/>
              <a:ext cx="911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 smtClean="0"/>
                <a:t>J</a:t>
              </a:r>
              <a:r>
                <a:rPr lang="en-US" i="1" baseline="-25000" dirty="0" err="1" smtClean="0"/>
                <a:t>z</a:t>
              </a:r>
              <a:r>
                <a:rPr lang="en-US" i="1" baseline="-25000" dirty="0" smtClean="0"/>
                <a:t> </a:t>
              </a:r>
              <a:r>
                <a:rPr lang="en-US" dirty="0" smtClean="0"/>
                <a:t>= -1/2</a:t>
              </a:r>
              <a:endParaRPr 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416834" y="5690925"/>
              <a:ext cx="730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 smtClean="0"/>
                <a:t>J</a:t>
              </a:r>
              <a:r>
                <a:rPr lang="en-US" i="1" baseline="-25000" dirty="0" err="1" smtClean="0"/>
                <a:t>z</a:t>
              </a:r>
              <a:r>
                <a:rPr lang="en-US" i="1" baseline="-25000" dirty="0" smtClean="0"/>
                <a:t> </a:t>
              </a:r>
              <a:r>
                <a:rPr lang="en-US" dirty="0" smtClean="0"/>
                <a:t>= -1</a:t>
              </a:r>
              <a:endParaRPr lang="en-US" dirty="0"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347427" y="5809737"/>
            <a:ext cx="804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Measuring circular polarization of the gamma ray, the neutrino </a:t>
            </a:r>
            <a:r>
              <a:rPr lang="en-US" dirty="0" err="1" smtClean="0"/>
              <a:t>helicity</a:t>
            </a:r>
            <a:r>
              <a:rPr lang="en-US" dirty="0" smtClean="0"/>
              <a:t> is measured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347427" y="1585496"/>
            <a:ext cx="4153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Use electron capture of the nucleus </a:t>
            </a:r>
            <a:r>
              <a:rPr lang="en-US" baseline="30000" dirty="0"/>
              <a:t>152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: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991823" y="6204901"/>
            <a:ext cx="3123421" cy="46166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Neutrino is left-handed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5" name="Right Arrow 84"/>
          <p:cNvSpPr/>
          <p:nvPr/>
        </p:nvSpPr>
        <p:spPr>
          <a:xfrm flipH="1">
            <a:off x="6539885" y="3774844"/>
            <a:ext cx="240543" cy="219213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207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V-A structure of the weak interactions</a:t>
            </a:r>
            <a:endParaRPr lang="en-US" dirty="0"/>
          </a:p>
        </p:txBody>
      </p:sp>
      <p:sp>
        <p:nvSpPr>
          <p:cNvPr id="4" name="Text Box 56"/>
          <p:cNvSpPr txBox="1">
            <a:spLocks noChangeArrowheads="1"/>
          </p:cNvSpPr>
          <p:nvPr/>
        </p:nvSpPr>
        <p:spPr bwMode="auto">
          <a:xfrm>
            <a:off x="-4090" y="2528950"/>
            <a:ext cx="78009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</a:pPr>
            <a:r>
              <a:rPr lang="en-GB" sz="1800" dirty="0">
                <a:solidFill>
                  <a:schemeClr val="accent2"/>
                </a:solidFill>
              </a:rPr>
              <a:t>The form for WEAK interaction is </a:t>
            </a:r>
            <a:r>
              <a:rPr lang="en-GB" sz="1800" u="sng" dirty="0"/>
              <a:t>determined from experiment</a:t>
            </a:r>
            <a:r>
              <a:rPr lang="en-GB" sz="1800" dirty="0">
                <a:solidFill>
                  <a:schemeClr val="accent2"/>
                </a:solidFill>
              </a:rPr>
              <a:t> to be </a:t>
            </a:r>
          </a:p>
          <a:p>
            <a:pPr>
              <a:buClr>
                <a:srgbClr val="FF0000"/>
              </a:buClr>
              <a:buFont typeface="Wingdings" charset="0"/>
              <a:buNone/>
            </a:pPr>
            <a:r>
              <a:rPr lang="en-GB" sz="1800" dirty="0">
                <a:solidFill>
                  <a:schemeClr val="accent2"/>
                </a:solidFill>
              </a:rPr>
              <a:t>    </a:t>
            </a:r>
            <a:r>
              <a:rPr lang="en-GB" sz="1800" dirty="0">
                <a:solidFill>
                  <a:srgbClr val="FF0000"/>
                </a:solidFill>
              </a:rPr>
              <a:t>VECTOR </a:t>
            </a:r>
            <a:r>
              <a:rPr lang="en-GB" sz="1800" dirty="0">
                <a:solidFill>
                  <a:srgbClr val="FF0000"/>
                </a:solidFill>
                <a:latin typeface="Palatino"/>
              </a:rPr>
              <a:t>–</a:t>
            </a:r>
            <a:r>
              <a:rPr lang="en-GB" sz="1800" dirty="0">
                <a:solidFill>
                  <a:srgbClr val="FF0000"/>
                </a:solidFill>
              </a:rPr>
              <a:t> AXIAL-VECTOR   </a:t>
            </a:r>
            <a:r>
              <a:rPr lang="en-GB" sz="1800" dirty="0"/>
              <a:t>(V </a:t>
            </a:r>
            <a:r>
              <a:rPr lang="en-GB" sz="1800" dirty="0">
                <a:latin typeface="Palatino"/>
              </a:rPr>
              <a:t>–</a:t>
            </a:r>
            <a:r>
              <a:rPr lang="en-GB" sz="1800" dirty="0"/>
              <a:t> A)</a:t>
            </a:r>
          </a:p>
        </p:txBody>
      </p:sp>
      <p:grpSp>
        <p:nvGrpSpPr>
          <p:cNvPr id="5" name="Group 102"/>
          <p:cNvGrpSpPr>
            <a:grpSpLocks/>
          </p:cNvGrpSpPr>
          <p:nvPr/>
        </p:nvGrpSpPr>
        <p:grpSpPr bwMode="auto">
          <a:xfrm>
            <a:off x="1135735" y="3339347"/>
            <a:ext cx="6745288" cy="1682750"/>
            <a:chOff x="980" y="1548"/>
            <a:chExt cx="4249" cy="1060"/>
          </a:xfrm>
        </p:grpSpPr>
        <p:grpSp>
          <p:nvGrpSpPr>
            <p:cNvPr id="6" name="Group 94"/>
            <p:cNvGrpSpPr>
              <a:grpSpLocks/>
            </p:cNvGrpSpPr>
            <p:nvPr/>
          </p:nvGrpSpPr>
          <p:grpSpPr bwMode="auto">
            <a:xfrm>
              <a:off x="980" y="1548"/>
              <a:ext cx="1799" cy="1060"/>
              <a:chOff x="716" y="1589"/>
              <a:chExt cx="1799" cy="1060"/>
            </a:xfrm>
          </p:grpSpPr>
          <p:grpSp>
            <p:nvGrpSpPr>
              <p:cNvPr id="14" name="Group 59"/>
              <p:cNvGrpSpPr>
                <a:grpSpLocks/>
              </p:cNvGrpSpPr>
              <p:nvPr/>
            </p:nvGrpSpPr>
            <p:grpSpPr bwMode="auto">
              <a:xfrm rot="9045070">
                <a:off x="1022" y="1797"/>
                <a:ext cx="428" cy="441"/>
                <a:chOff x="2784" y="1440"/>
                <a:chExt cx="288" cy="288"/>
              </a:xfrm>
            </p:grpSpPr>
            <p:sp>
              <p:nvSpPr>
                <p:cNvPr id="27" name="Line 60"/>
                <p:cNvSpPr>
                  <a:spLocks noChangeShapeType="1"/>
                </p:cNvSpPr>
                <p:nvPr/>
              </p:nvSpPr>
              <p:spPr bwMode="auto">
                <a:xfrm>
                  <a:off x="2784" y="1440"/>
                  <a:ext cx="144" cy="144"/>
                </a:xfrm>
                <a:prstGeom prst="line">
                  <a:avLst/>
                </a:prstGeom>
                <a:noFill/>
                <a:ln w="28575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" name="Line 61"/>
                <p:cNvSpPr>
                  <a:spLocks noChangeShapeType="1"/>
                </p:cNvSpPr>
                <p:nvPr/>
              </p:nvSpPr>
              <p:spPr bwMode="auto">
                <a:xfrm flipH="1" flipV="1">
                  <a:off x="2880" y="1536"/>
                  <a:ext cx="192" cy="192"/>
                </a:xfrm>
                <a:prstGeom prst="line">
                  <a:avLst/>
                </a:prstGeom>
                <a:noFill/>
                <a:ln w="28575">
                  <a:solidFill>
                    <a:srgbClr val="000080"/>
                  </a:solidFill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5" name="Group 62"/>
              <p:cNvGrpSpPr>
                <a:grpSpLocks/>
              </p:cNvGrpSpPr>
              <p:nvPr/>
            </p:nvGrpSpPr>
            <p:grpSpPr bwMode="auto">
              <a:xfrm rot="9045070">
                <a:off x="1532" y="1958"/>
                <a:ext cx="581" cy="156"/>
                <a:chOff x="2784" y="1440"/>
                <a:chExt cx="288" cy="288"/>
              </a:xfrm>
            </p:grpSpPr>
            <p:sp>
              <p:nvSpPr>
                <p:cNvPr id="25" name="Line 63"/>
                <p:cNvSpPr>
                  <a:spLocks noChangeShapeType="1"/>
                </p:cNvSpPr>
                <p:nvPr/>
              </p:nvSpPr>
              <p:spPr bwMode="auto">
                <a:xfrm>
                  <a:off x="2784" y="1440"/>
                  <a:ext cx="144" cy="144"/>
                </a:xfrm>
                <a:prstGeom prst="line">
                  <a:avLst/>
                </a:prstGeom>
                <a:noFill/>
                <a:ln w="28575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Line 64"/>
                <p:cNvSpPr>
                  <a:spLocks noChangeShapeType="1"/>
                </p:cNvSpPr>
                <p:nvPr/>
              </p:nvSpPr>
              <p:spPr bwMode="auto">
                <a:xfrm flipH="1" flipV="1">
                  <a:off x="2880" y="1536"/>
                  <a:ext cx="192" cy="192"/>
                </a:xfrm>
                <a:prstGeom prst="line">
                  <a:avLst/>
                </a:prstGeom>
                <a:noFill/>
                <a:ln w="28575">
                  <a:solidFill>
                    <a:srgbClr val="000080"/>
                  </a:solidFill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6" name="Freeform 68"/>
              <p:cNvSpPr>
                <a:spLocks/>
              </p:cNvSpPr>
              <p:nvPr/>
            </p:nvSpPr>
            <p:spPr bwMode="auto">
              <a:xfrm rot="16200000">
                <a:off x="1278" y="2332"/>
                <a:ext cx="534" cy="99"/>
              </a:xfrm>
              <a:custGeom>
                <a:avLst/>
                <a:gdLst>
                  <a:gd name="T0" fmla="*/ 0 w 3378"/>
                  <a:gd name="T1" fmla="*/ 318 h 682"/>
                  <a:gd name="T2" fmla="*/ 69 w 3378"/>
                  <a:gd name="T3" fmla="*/ 163 h 682"/>
                  <a:gd name="T4" fmla="*/ 112 w 3378"/>
                  <a:gd name="T5" fmla="*/ 76 h 682"/>
                  <a:gd name="T6" fmla="*/ 149 w 3378"/>
                  <a:gd name="T7" fmla="*/ 33 h 682"/>
                  <a:gd name="T8" fmla="*/ 205 w 3378"/>
                  <a:gd name="T9" fmla="*/ 8 h 682"/>
                  <a:gd name="T10" fmla="*/ 248 w 3378"/>
                  <a:gd name="T11" fmla="*/ 27 h 682"/>
                  <a:gd name="T12" fmla="*/ 316 w 3378"/>
                  <a:gd name="T13" fmla="*/ 95 h 682"/>
                  <a:gd name="T14" fmla="*/ 365 w 3378"/>
                  <a:gd name="T15" fmla="*/ 200 h 682"/>
                  <a:gd name="T16" fmla="*/ 396 w 3378"/>
                  <a:gd name="T17" fmla="*/ 293 h 682"/>
                  <a:gd name="T18" fmla="*/ 452 w 3378"/>
                  <a:gd name="T19" fmla="*/ 423 h 682"/>
                  <a:gd name="T20" fmla="*/ 514 w 3378"/>
                  <a:gd name="T21" fmla="*/ 565 h 682"/>
                  <a:gd name="T22" fmla="*/ 570 w 3378"/>
                  <a:gd name="T23" fmla="*/ 646 h 682"/>
                  <a:gd name="T24" fmla="*/ 625 w 3378"/>
                  <a:gd name="T25" fmla="*/ 676 h 682"/>
                  <a:gd name="T26" fmla="*/ 681 w 3378"/>
                  <a:gd name="T27" fmla="*/ 639 h 682"/>
                  <a:gd name="T28" fmla="*/ 737 w 3378"/>
                  <a:gd name="T29" fmla="*/ 577 h 682"/>
                  <a:gd name="T30" fmla="*/ 798 w 3378"/>
                  <a:gd name="T31" fmla="*/ 441 h 682"/>
                  <a:gd name="T32" fmla="*/ 854 w 3378"/>
                  <a:gd name="T33" fmla="*/ 299 h 682"/>
                  <a:gd name="T34" fmla="*/ 904 w 3378"/>
                  <a:gd name="T35" fmla="*/ 182 h 682"/>
                  <a:gd name="T36" fmla="*/ 959 w 3378"/>
                  <a:gd name="T37" fmla="*/ 64 h 682"/>
                  <a:gd name="T38" fmla="*/ 1015 w 3378"/>
                  <a:gd name="T39" fmla="*/ 15 h 682"/>
                  <a:gd name="T40" fmla="*/ 1064 w 3378"/>
                  <a:gd name="T41" fmla="*/ 8 h 682"/>
                  <a:gd name="T42" fmla="*/ 1133 w 3378"/>
                  <a:gd name="T43" fmla="*/ 64 h 682"/>
                  <a:gd name="T44" fmla="*/ 1176 w 3378"/>
                  <a:gd name="T45" fmla="*/ 151 h 682"/>
                  <a:gd name="T46" fmla="*/ 1232 w 3378"/>
                  <a:gd name="T47" fmla="*/ 268 h 682"/>
                  <a:gd name="T48" fmla="*/ 1287 w 3378"/>
                  <a:gd name="T49" fmla="*/ 404 h 682"/>
                  <a:gd name="T50" fmla="*/ 1349 w 3378"/>
                  <a:gd name="T51" fmla="*/ 540 h 682"/>
                  <a:gd name="T52" fmla="*/ 1399 w 3378"/>
                  <a:gd name="T53" fmla="*/ 646 h 682"/>
                  <a:gd name="T54" fmla="*/ 1467 w 3378"/>
                  <a:gd name="T55" fmla="*/ 676 h 682"/>
                  <a:gd name="T56" fmla="*/ 1541 w 3378"/>
                  <a:gd name="T57" fmla="*/ 633 h 682"/>
                  <a:gd name="T58" fmla="*/ 1603 w 3378"/>
                  <a:gd name="T59" fmla="*/ 516 h 682"/>
                  <a:gd name="T60" fmla="*/ 1658 w 3378"/>
                  <a:gd name="T61" fmla="*/ 386 h 682"/>
                  <a:gd name="T62" fmla="*/ 1708 w 3378"/>
                  <a:gd name="T63" fmla="*/ 262 h 682"/>
                  <a:gd name="T64" fmla="*/ 1770 w 3378"/>
                  <a:gd name="T65" fmla="*/ 138 h 682"/>
                  <a:gd name="T66" fmla="*/ 1807 w 3378"/>
                  <a:gd name="T67" fmla="*/ 64 h 682"/>
                  <a:gd name="T68" fmla="*/ 1887 w 3378"/>
                  <a:gd name="T69" fmla="*/ 2 h 682"/>
                  <a:gd name="T70" fmla="*/ 1974 w 3378"/>
                  <a:gd name="T71" fmla="*/ 64 h 682"/>
                  <a:gd name="T72" fmla="*/ 2036 w 3378"/>
                  <a:gd name="T73" fmla="*/ 182 h 682"/>
                  <a:gd name="T74" fmla="*/ 2110 w 3378"/>
                  <a:gd name="T75" fmla="*/ 361 h 682"/>
                  <a:gd name="T76" fmla="*/ 2178 w 3378"/>
                  <a:gd name="T77" fmla="*/ 528 h 682"/>
                  <a:gd name="T78" fmla="*/ 2240 w 3378"/>
                  <a:gd name="T79" fmla="*/ 639 h 682"/>
                  <a:gd name="T80" fmla="*/ 2308 w 3378"/>
                  <a:gd name="T81" fmla="*/ 676 h 682"/>
                  <a:gd name="T82" fmla="*/ 2388 w 3378"/>
                  <a:gd name="T83" fmla="*/ 615 h 682"/>
                  <a:gd name="T84" fmla="*/ 2463 w 3378"/>
                  <a:gd name="T85" fmla="*/ 491 h 682"/>
                  <a:gd name="T86" fmla="*/ 2537 w 3378"/>
                  <a:gd name="T87" fmla="*/ 305 h 682"/>
                  <a:gd name="T88" fmla="*/ 2599 w 3378"/>
                  <a:gd name="T89" fmla="*/ 157 h 682"/>
                  <a:gd name="T90" fmla="*/ 2673 w 3378"/>
                  <a:gd name="T91" fmla="*/ 33 h 682"/>
                  <a:gd name="T92" fmla="*/ 2735 w 3378"/>
                  <a:gd name="T93" fmla="*/ 8 h 682"/>
                  <a:gd name="T94" fmla="*/ 2815 w 3378"/>
                  <a:gd name="T95" fmla="*/ 64 h 682"/>
                  <a:gd name="T96" fmla="*/ 2877 w 3378"/>
                  <a:gd name="T97" fmla="*/ 188 h 682"/>
                  <a:gd name="T98" fmla="*/ 2951 w 3378"/>
                  <a:gd name="T99" fmla="*/ 361 h 682"/>
                  <a:gd name="T100" fmla="*/ 3019 w 3378"/>
                  <a:gd name="T101" fmla="*/ 516 h 682"/>
                  <a:gd name="T102" fmla="*/ 3094 w 3378"/>
                  <a:gd name="T103" fmla="*/ 652 h 682"/>
                  <a:gd name="T104" fmla="*/ 3162 w 3378"/>
                  <a:gd name="T105" fmla="*/ 676 h 682"/>
                  <a:gd name="T106" fmla="*/ 3236 w 3378"/>
                  <a:gd name="T107" fmla="*/ 615 h 682"/>
                  <a:gd name="T108" fmla="*/ 3316 w 3378"/>
                  <a:gd name="T109" fmla="*/ 454 h 682"/>
                  <a:gd name="T110" fmla="*/ 3378 w 3378"/>
                  <a:gd name="T111" fmla="*/ 305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378" h="682">
                    <a:moveTo>
                      <a:pt x="0" y="318"/>
                    </a:moveTo>
                    <a:cubicBezTo>
                      <a:pt x="25" y="260"/>
                      <a:pt x="50" y="203"/>
                      <a:pt x="69" y="163"/>
                    </a:cubicBezTo>
                    <a:cubicBezTo>
                      <a:pt x="88" y="123"/>
                      <a:pt x="99" y="98"/>
                      <a:pt x="112" y="76"/>
                    </a:cubicBezTo>
                    <a:cubicBezTo>
                      <a:pt x="125" y="54"/>
                      <a:pt x="133" y="44"/>
                      <a:pt x="149" y="33"/>
                    </a:cubicBezTo>
                    <a:cubicBezTo>
                      <a:pt x="165" y="22"/>
                      <a:pt x="189" y="9"/>
                      <a:pt x="205" y="8"/>
                    </a:cubicBezTo>
                    <a:cubicBezTo>
                      <a:pt x="221" y="7"/>
                      <a:pt x="230" y="13"/>
                      <a:pt x="248" y="27"/>
                    </a:cubicBezTo>
                    <a:cubicBezTo>
                      <a:pt x="266" y="41"/>
                      <a:pt x="297" y="66"/>
                      <a:pt x="316" y="95"/>
                    </a:cubicBezTo>
                    <a:cubicBezTo>
                      <a:pt x="335" y="124"/>
                      <a:pt x="352" y="167"/>
                      <a:pt x="365" y="200"/>
                    </a:cubicBezTo>
                    <a:cubicBezTo>
                      <a:pt x="378" y="233"/>
                      <a:pt x="382" y="256"/>
                      <a:pt x="396" y="293"/>
                    </a:cubicBezTo>
                    <a:cubicBezTo>
                      <a:pt x="410" y="330"/>
                      <a:pt x="432" y="378"/>
                      <a:pt x="452" y="423"/>
                    </a:cubicBezTo>
                    <a:cubicBezTo>
                      <a:pt x="472" y="468"/>
                      <a:pt x="494" y="528"/>
                      <a:pt x="514" y="565"/>
                    </a:cubicBezTo>
                    <a:cubicBezTo>
                      <a:pt x="534" y="602"/>
                      <a:pt x="552" y="628"/>
                      <a:pt x="570" y="646"/>
                    </a:cubicBezTo>
                    <a:cubicBezTo>
                      <a:pt x="588" y="664"/>
                      <a:pt x="607" y="677"/>
                      <a:pt x="625" y="676"/>
                    </a:cubicBezTo>
                    <a:cubicBezTo>
                      <a:pt x="643" y="675"/>
                      <a:pt x="662" y="655"/>
                      <a:pt x="681" y="639"/>
                    </a:cubicBezTo>
                    <a:cubicBezTo>
                      <a:pt x="700" y="623"/>
                      <a:pt x="718" y="610"/>
                      <a:pt x="737" y="577"/>
                    </a:cubicBezTo>
                    <a:cubicBezTo>
                      <a:pt x="756" y="544"/>
                      <a:pt x="778" y="487"/>
                      <a:pt x="798" y="441"/>
                    </a:cubicBezTo>
                    <a:cubicBezTo>
                      <a:pt x="818" y="395"/>
                      <a:pt x="836" y="342"/>
                      <a:pt x="854" y="299"/>
                    </a:cubicBezTo>
                    <a:cubicBezTo>
                      <a:pt x="872" y="256"/>
                      <a:pt x="887" y="221"/>
                      <a:pt x="904" y="182"/>
                    </a:cubicBezTo>
                    <a:cubicBezTo>
                      <a:pt x="921" y="143"/>
                      <a:pt x="941" y="92"/>
                      <a:pt x="959" y="64"/>
                    </a:cubicBezTo>
                    <a:cubicBezTo>
                      <a:pt x="977" y="36"/>
                      <a:pt x="998" y="24"/>
                      <a:pt x="1015" y="15"/>
                    </a:cubicBezTo>
                    <a:cubicBezTo>
                      <a:pt x="1032" y="6"/>
                      <a:pt x="1044" y="0"/>
                      <a:pt x="1064" y="8"/>
                    </a:cubicBezTo>
                    <a:cubicBezTo>
                      <a:pt x="1084" y="16"/>
                      <a:pt x="1114" y="40"/>
                      <a:pt x="1133" y="64"/>
                    </a:cubicBezTo>
                    <a:cubicBezTo>
                      <a:pt x="1152" y="88"/>
                      <a:pt x="1160" y="117"/>
                      <a:pt x="1176" y="151"/>
                    </a:cubicBezTo>
                    <a:cubicBezTo>
                      <a:pt x="1192" y="185"/>
                      <a:pt x="1214" y="226"/>
                      <a:pt x="1232" y="268"/>
                    </a:cubicBezTo>
                    <a:cubicBezTo>
                      <a:pt x="1250" y="310"/>
                      <a:pt x="1268" y="359"/>
                      <a:pt x="1287" y="404"/>
                    </a:cubicBezTo>
                    <a:cubicBezTo>
                      <a:pt x="1306" y="449"/>
                      <a:pt x="1330" y="500"/>
                      <a:pt x="1349" y="540"/>
                    </a:cubicBezTo>
                    <a:cubicBezTo>
                      <a:pt x="1368" y="580"/>
                      <a:pt x="1379" y="623"/>
                      <a:pt x="1399" y="646"/>
                    </a:cubicBezTo>
                    <a:cubicBezTo>
                      <a:pt x="1419" y="669"/>
                      <a:pt x="1443" y="678"/>
                      <a:pt x="1467" y="676"/>
                    </a:cubicBezTo>
                    <a:cubicBezTo>
                      <a:pt x="1491" y="674"/>
                      <a:pt x="1518" y="660"/>
                      <a:pt x="1541" y="633"/>
                    </a:cubicBezTo>
                    <a:cubicBezTo>
                      <a:pt x="1564" y="606"/>
                      <a:pt x="1584" y="557"/>
                      <a:pt x="1603" y="516"/>
                    </a:cubicBezTo>
                    <a:cubicBezTo>
                      <a:pt x="1622" y="475"/>
                      <a:pt x="1641" y="428"/>
                      <a:pt x="1658" y="386"/>
                    </a:cubicBezTo>
                    <a:cubicBezTo>
                      <a:pt x="1675" y="344"/>
                      <a:pt x="1689" y="303"/>
                      <a:pt x="1708" y="262"/>
                    </a:cubicBezTo>
                    <a:cubicBezTo>
                      <a:pt x="1727" y="221"/>
                      <a:pt x="1754" y="171"/>
                      <a:pt x="1770" y="138"/>
                    </a:cubicBezTo>
                    <a:cubicBezTo>
                      <a:pt x="1786" y="105"/>
                      <a:pt x="1788" y="87"/>
                      <a:pt x="1807" y="64"/>
                    </a:cubicBezTo>
                    <a:cubicBezTo>
                      <a:pt x="1826" y="41"/>
                      <a:pt x="1859" y="2"/>
                      <a:pt x="1887" y="2"/>
                    </a:cubicBezTo>
                    <a:cubicBezTo>
                      <a:pt x="1915" y="2"/>
                      <a:pt x="1949" y="34"/>
                      <a:pt x="1974" y="64"/>
                    </a:cubicBezTo>
                    <a:cubicBezTo>
                      <a:pt x="1999" y="94"/>
                      <a:pt x="2013" y="133"/>
                      <a:pt x="2036" y="182"/>
                    </a:cubicBezTo>
                    <a:cubicBezTo>
                      <a:pt x="2059" y="231"/>
                      <a:pt x="2086" y="303"/>
                      <a:pt x="2110" y="361"/>
                    </a:cubicBezTo>
                    <a:cubicBezTo>
                      <a:pt x="2134" y="419"/>
                      <a:pt x="2156" y="482"/>
                      <a:pt x="2178" y="528"/>
                    </a:cubicBezTo>
                    <a:cubicBezTo>
                      <a:pt x="2200" y="574"/>
                      <a:pt x="2218" y="614"/>
                      <a:pt x="2240" y="639"/>
                    </a:cubicBezTo>
                    <a:cubicBezTo>
                      <a:pt x="2262" y="664"/>
                      <a:pt x="2283" y="680"/>
                      <a:pt x="2308" y="676"/>
                    </a:cubicBezTo>
                    <a:cubicBezTo>
                      <a:pt x="2333" y="672"/>
                      <a:pt x="2362" y="646"/>
                      <a:pt x="2388" y="615"/>
                    </a:cubicBezTo>
                    <a:cubicBezTo>
                      <a:pt x="2414" y="584"/>
                      <a:pt x="2438" y="543"/>
                      <a:pt x="2463" y="491"/>
                    </a:cubicBezTo>
                    <a:cubicBezTo>
                      <a:pt x="2488" y="439"/>
                      <a:pt x="2514" y="361"/>
                      <a:pt x="2537" y="305"/>
                    </a:cubicBezTo>
                    <a:cubicBezTo>
                      <a:pt x="2560" y="249"/>
                      <a:pt x="2576" y="202"/>
                      <a:pt x="2599" y="157"/>
                    </a:cubicBezTo>
                    <a:cubicBezTo>
                      <a:pt x="2622" y="112"/>
                      <a:pt x="2650" y="58"/>
                      <a:pt x="2673" y="33"/>
                    </a:cubicBezTo>
                    <a:cubicBezTo>
                      <a:pt x="2696" y="8"/>
                      <a:pt x="2711" y="3"/>
                      <a:pt x="2735" y="8"/>
                    </a:cubicBezTo>
                    <a:cubicBezTo>
                      <a:pt x="2759" y="13"/>
                      <a:pt x="2791" y="34"/>
                      <a:pt x="2815" y="64"/>
                    </a:cubicBezTo>
                    <a:cubicBezTo>
                      <a:pt x="2839" y="94"/>
                      <a:pt x="2854" y="139"/>
                      <a:pt x="2877" y="188"/>
                    </a:cubicBezTo>
                    <a:cubicBezTo>
                      <a:pt x="2900" y="237"/>
                      <a:pt x="2927" y="306"/>
                      <a:pt x="2951" y="361"/>
                    </a:cubicBezTo>
                    <a:cubicBezTo>
                      <a:pt x="2975" y="416"/>
                      <a:pt x="2995" y="468"/>
                      <a:pt x="3019" y="516"/>
                    </a:cubicBezTo>
                    <a:cubicBezTo>
                      <a:pt x="3043" y="564"/>
                      <a:pt x="3070" y="625"/>
                      <a:pt x="3094" y="652"/>
                    </a:cubicBezTo>
                    <a:cubicBezTo>
                      <a:pt x="3118" y="679"/>
                      <a:pt x="3138" y="682"/>
                      <a:pt x="3162" y="676"/>
                    </a:cubicBezTo>
                    <a:cubicBezTo>
                      <a:pt x="3186" y="670"/>
                      <a:pt x="3210" y="652"/>
                      <a:pt x="3236" y="615"/>
                    </a:cubicBezTo>
                    <a:cubicBezTo>
                      <a:pt x="3262" y="578"/>
                      <a:pt x="3292" y="506"/>
                      <a:pt x="3316" y="454"/>
                    </a:cubicBezTo>
                    <a:cubicBezTo>
                      <a:pt x="3340" y="402"/>
                      <a:pt x="3368" y="330"/>
                      <a:pt x="3378" y="30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" name="Text Box 72"/>
              <p:cNvSpPr txBox="1">
                <a:spLocks noChangeArrowheads="1"/>
              </p:cNvSpPr>
              <p:nvPr/>
            </p:nvSpPr>
            <p:spPr bwMode="auto">
              <a:xfrm>
                <a:off x="716" y="1729"/>
                <a:ext cx="416" cy="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775" tIns="48388" rIns="96775" bIns="48388">
                <a:spAutoFit/>
              </a:bodyPr>
              <a:lstStyle>
                <a:lvl1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482600"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968375"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452563"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1935163"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392363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849563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306763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763963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0" hangingPunct="0">
                  <a:spcBef>
                    <a:spcPct val="50000"/>
                  </a:spcBef>
                </a:pPr>
                <a:r>
                  <a:rPr lang="en-US" sz="2500" b="0"/>
                  <a:t>e</a:t>
                </a:r>
                <a:r>
                  <a:rPr lang="en-US" sz="2500" b="0" baseline="30000">
                    <a:cs typeface="Arial" charset="0"/>
                  </a:rPr>
                  <a:t>–</a:t>
                </a:r>
                <a:endParaRPr lang="en-US" sz="2500" b="0">
                  <a:cs typeface="Arial" charset="0"/>
                </a:endParaRPr>
              </a:p>
            </p:txBody>
          </p:sp>
          <p:pic>
            <p:nvPicPr>
              <p:cNvPr id="18" name="Picture 74" descr="TP_tmp"/>
              <p:cNvPicPr>
                <a:picLocks noChangeAspect="1" noChangeArrowheads="1"/>
              </p:cNvPicPr>
              <p:nvPr>
                <p:custDataLst>
                  <p:tags r:id="rId2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4" y="1737"/>
                <a:ext cx="184" cy="1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19" name="Picture 75" descr="TP_tmp"/>
              <p:cNvPicPr>
                <a:picLocks noChangeAspect="1" noChangeArrowheads="1"/>
              </p:cNvPicPr>
              <p:nvPr>
                <p:custDataLst>
                  <p:tags r:id="rId3"/>
                </p:custDataLst>
              </p:nvPr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35" y="1737"/>
                <a:ext cx="184" cy="1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20" name="Picture 78" descr="TP_tmp"/>
              <p:cNvPicPr>
                <a:picLocks noChangeAspect="1" noChangeArrowheads="1"/>
              </p:cNvPicPr>
              <p:nvPr>
                <p:custDataLst>
                  <p:tags r:id="rId4"/>
                </p:custDataLst>
              </p:nvPr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07" y="1877"/>
                <a:ext cx="110" cy="1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sp>
            <p:nvSpPr>
              <p:cNvPr id="21" name="Oval 80"/>
              <p:cNvSpPr>
                <a:spLocks noChangeArrowheads="1"/>
              </p:cNvSpPr>
              <p:nvPr/>
            </p:nvSpPr>
            <p:spPr bwMode="auto">
              <a:xfrm>
                <a:off x="1526" y="2070"/>
                <a:ext cx="68" cy="68"/>
              </a:xfrm>
              <a:prstGeom prst="ellipse">
                <a:avLst/>
              </a:prstGeom>
              <a:solidFill>
                <a:srgbClr val="CC00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2" name="Text Box 82"/>
              <p:cNvSpPr txBox="1">
                <a:spLocks noChangeArrowheads="1"/>
              </p:cNvSpPr>
              <p:nvPr/>
            </p:nvSpPr>
            <p:spPr bwMode="auto">
              <a:xfrm>
                <a:off x="1950" y="1589"/>
                <a:ext cx="114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endParaRPr lang="en-US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3" name="Text Box 84"/>
              <p:cNvSpPr txBox="1">
                <a:spLocks noChangeArrowheads="1"/>
              </p:cNvSpPr>
              <p:nvPr/>
            </p:nvSpPr>
            <p:spPr bwMode="auto">
              <a:xfrm>
                <a:off x="2099" y="1774"/>
                <a:ext cx="416" cy="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775" tIns="48388" rIns="96775" bIns="48388">
                <a:spAutoFit/>
              </a:bodyPr>
              <a:lstStyle>
                <a:lvl1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482600"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968375"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452563"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1935163"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392363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849563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306763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763963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0" hangingPunct="0">
                  <a:spcBef>
                    <a:spcPct val="50000"/>
                  </a:spcBef>
                </a:pPr>
                <a:r>
                  <a:rPr lang="en-US" sz="2500" b="0">
                    <a:latin typeface="Symbol" charset="0"/>
                  </a:rPr>
                  <a:t>n</a:t>
                </a:r>
                <a:r>
                  <a:rPr lang="en-US" sz="2500" b="0" baseline="-25000"/>
                  <a:t>e</a:t>
                </a:r>
                <a:endParaRPr lang="en-US" sz="2500" b="0" baseline="-25000">
                  <a:cs typeface="Arial" charset="0"/>
                </a:endParaRPr>
              </a:p>
            </p:txBody>
          </p:sp>
          <p:pic>
            <p:nvPicPr>
              <p:cNvPr id="24" name="Picture 89" descr="TP_tmp"/>
              <p:cNvPicPr>
                <a:picLocks noChangeAspect="1" noChangeArrowheads="1"/>
              </p:cNvPicPr>
              <p:nvPr>
                <p:custDataLst>
                  <p:tags r:id="rId5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66" y="2303"/>
                <a:ext cx="184" cy="1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7" name="Group 101"/>
            <p:cNvGrpSpPr>
              <a:grpSpLocks/>
            </p:cNvGrpSpPr>
            <p:nvPr/>
          </p:nvGrpSpPr>
          <p:grpSpPr bwMode="auto">
            <a:xfrm>
              <a:off x="2938" y="1779"/>
              <a:ext cx="2291" cy="789"/>
              <a:chOff x="2938" y="1729"/>
              <a:chExt cx="2291" cy="789"/>
            </a:xfrm>
          </p:grpSpPr>
          <p:grpSp>
            <p:nvGrpSpPr>
              <p:cNvPr id="8" name="Group 99"/>
              <p:cNvGrpSpPr>
                <a:grpSpLocks/>
              </p:cNvGrpSpPr>
              <p:nvPr/>
            </p:nvGrpSpPr>
            <p:grpSpPr bwMode="auto">
              <a:xfrm>
                <a:off x="2938" y="1797"/>
                <a:ext cx="2274" cy="721"/>
                <a:chOff x="2938" y="1797"/>
                <a:chExt cx="2274" cy="721"/>
              </a:xfrm>
            </p:grpSpPr>
            <p:sp>
              <p:nvSpPr>
                <p:cNvPr id="10" name="Rectangle 92"/>
                <p:cNvSpPr>
                  <a:spLocks noChangeArrowheads="1"/>
                </p:cNvSpPr>
                <p:nvPr/>
              </p:nvSpPr>
              <p:spPr bwMode="auto">
                <a:xfrm>
                  <a:off x="2938" y="1797"/>
                  <a:ext cx="2223" cy="7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rgbClr val="333399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11" name="Group 98"/>
                <p:cNvGrpSpPr>
                  <a:grpSpLocks/>
                </p:cNvGrpSpPr>
                <p:nvPr/>
              </p:nvGrpSpPr>
              <p:grpSpPr bwMode="auto">
                <a:xfrm>
                  <a:off x="2961" y="1842"/>
                  <a:ext cx="2251" cy="676"/>
                  <a:chOff x="2961" y="1842"/>
                  <a:chExt cx="2251" cy="676"/>
                </a:xfrm>
              </p:grpSpPr>
              <p:sp>
                <p:nvSpPr>
                  <p:cNvPr id="12" name="Text Box 9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38" y="2191"/>
                    <a:ext cx="847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2225">
                        <a:solidFill>
                          <a:srgbClr val="333399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0000" tIns="46800" rIns="90000" bIns="46800">
                    <a:spAutoFit/>
                  </a:bodyPr>
                  <a:lstStyle>
                    <a:lvl1pPr defTabSz="968375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1pPr>
                    <a:lvl2pPr defTabSz="968375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defTabSz="968375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defTabSz="968375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defTabSz="968375"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defTabSz="968375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defTabSz="968375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defTabSz="968375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defTabSz="968375" fontAlgn="base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r>
                      <a:rPr lang="en-GB" sz="2800">
                        <a:solidFill>
                          <a:srgbClr val="FF0000"/>
                        </a:solidFill>
                      </a:rPr>
                      <a:t>V</a:t>
                    </a:r>
                    <a:r>
                      <a:rPr lang="en-GB" sz="2800">
                        <a:solidFill>
                          <a:schemeClr val="accent2"/>
                        </a:solidFill>
                      </a:rPr>
                      <a:t>  </a:t>
                    </a:r>
                    <a:r>
                      <a:rPr lang="en-GB" sz="2800">
                        <a:solidFill>
                          <a:schemeClr val="accent2"/>
                        </a:solidFill>
                        <a:latin typeface="Palatino"/>
                      </a:rPr>
                      <a:t>–</a:t>
                    </a:r>
                    <a:r>
                      <a:rPr lang="en-GB" sz="2800">
                        <a:solidFill>
                          <a:schemeClr val="accent2"/>
                        </a:solidFill>
                      </a:rPr>
                      <a:t>  </a:t>
                    </a:r>
                    <a:r>
                      <a:rPr lang="en-GB" sz="2800">
                        <a:solidFill>
                          <a:srgbClr val="FF0000"/>
                        </a:solidFill>
                      </a:rPr>
                      <a:t>A</a:t>
                    </a:r>
                    <a:r>
                      <a:rPr lang="en-GB" sz="2800">
                        <a:solidFill>
                          <a:schemeClr val="accent2"/>
                        </a:solidFill>
                      </a:rPr>
                      <a:t> </a:t>
                    </a:r>
                  </a:p>
                </p:txBody>
              </p:sp>
              <p:pic>
                <p:nvPicPr>
                  <p:cNvPr id="13" name="Picture 95" descr="TP_tmp"/>
                  <p:cNvPicPr>
                    <a:picLocks noChangeAspect="1" noChangeArrowheads="1"/>
                  </p:cNvPicPr>
                  <p:nvPr>
                    <p:custDataLst>
                      <p:tags r:id="rId1"/>
                    </p:custDataLst>
                  </p:nvPr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961" y="1842"/>
                    <a:ext cx="2251" cy="29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2225">
                        <a:solidFill>
                          <a:srgbClr val="333399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</p:pic>
            </p:grpSp>
          </p:grpSp>
          <p:sp>
            <p:nvSpPr>
              <p:cNvPr id="9" name="Rectangle 100"/>
              <p:cNvSpPr>
                <a:spLocks noChangeArrowheads="1"/>
              </p:cNvSpPr>
              <p:nvPr/>
            </p:nvSpPr>
            <p:spPr bwMode="auto">
              <a:xfrm>
                <a:off x="2961" y="1729"/>
                <a:ext cx="2268" cy="749"/>
              </a:xfrm>
              <a:prstGeom prst="rect">
                <a:avLst/>
              </a:prstGeom>
              <a:noFill/>
              <a:ln w="22225">
                <a:solidFill>
                  <a:srgbClr val="FF99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45" name="Text Box 32"/>
          <p:cNvSpPr txBox="1">
            <a:spLocks noChangeArrowheads="1"/>
          </p:cNvSpPr>
          <p:nvPr/>
        </p:nvSpPr>
        <p:spPr bwMode="auto">
          <a:xfrm>
            <a:off x="15121" y="993166"/>
            <a:ext cx="9033442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</a:pPr>
            <a:r>
              <a:rPr lang="en-GB" sz="1800" dirty="0" smtClean="0">
                <a:solidFill>
                  <a:schemeClr val="accent2"/>
                </a:solidFill>
              </a:rPr>
              <a:t>The </a:t>
            </a:r>
            <a:r>
              <a:rPr lang="en-GB" sz="1800" dirty="0">
                <a:solidFill>
                  <a:schemeClr val="accent2"/>
                </a:solidFill>
              </a:rPr>
              <a:t>most general form for the interaction between a fermion and a boson is a </a:t>
            </a:r>
            <a:endParaRPr lang="en-GB" sz="1800" dirty="0" smtClean="0">
              <a:solidFill>
                <a:schemeClr val="accent2"/>
              </a:solidFill>
            </a:endParaRPr>
          </a:p>
          <a:p>
            <a:pPr>
              <a:buClr>
                <a:srgbClr val="FF0000"/>
              </a:buClr>
              <a:buFont typeface="Wingdings" charset="0"/>
              <a:buNone/>
            </a:pPr>
            <a:r>
              <a:rPr lang="en-GB" sz="1800" dirty="0" smtClean="0">
                <a:solidFill>
                  <a:schemeClr val="accent2"/>
                </a:solidFill>
              </a:rPr>
              <a:t>    linear combination of bilinear </a:t>
            </a:r>
            <a:r>
              <a:rPr lang="en-GB" sz="1800" dirty="0" err="1" smtClean="0">
                <a:solidFill>
                  <a:schemeClr val="accent2"/>
                </a:solidFill>
              </a:rPr>
              <a:t>covariants</a:t>
            </a:r>
            <a:endParaRPr lang="en-GB" sz="1800" dirty="0">
              <a:solidFill>
                <a:schemeClr val="accent2"/>
              </a:solidFill>
            </a:endParaRPr>
          </a:p>
        </p:txBody>
      </p:sp>
      <p:sp>
        <p:nvSpPr>
          <p:cNvPr id="46" name="Text Box 35"/>
          <p:cNvSpPr txBox="1">
            <a:spLocks noChangeArrowheads="1"/>
          </p:cNvSpPr>
          <p:nvPr/>
        </p:nvSpPr>
        <p:spPr bwMode="auto">
          <a:xfrm>
            <a:off x="-10513" y="1759877"/>
            <a:ext cx="894238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</a:pPr>
            <a:r>
              <a:rPr lang="en-GB" sz="1800" dirty="0">
                <a:solidFill>
                  <a:schemeClr val="accent2"/>
                </a:solidFill>
              </a:rPr>
              <a:t> For an interaction corresponding to the </a:t>
            </a:r>
            <a:r>
              <a:rPr lang="en-GB" sz="1800" dirty="0"/>
              <a:t>exchange of a spin-1</a:t>
            </a:r>
            <a:r>
              <a:rPr lang="en-GB" sz="1800" dirty="0">
                <a:solidFill>
                  <a:schemeClr val="accent2"/>
                </a:solidFill>
              </a:rPr>
              <a:t> particle the most</a:t>
            </a:r>
          </a:p>
          <a:p>
            <a:pPr>
              <a:buClr>
                <a:srgbClr val="FF0000"/>
              </a:buClr>
              <a:buFont typeface="Wingdings" charset="0"/>
              <a:buNone/>
            </a:pPr>
            <a:r>
              <a:rPr lang="en-GB" sz="1800" dirty="0"/>
              <a:t>    </a:t>
            </a:r>
            <a:r>
              <a:rPr lang="en-GB" sz="1800" dirty="0">
                <a:solidFill>
                  <a:schemeClr val="accent2"/>
                </a:solidFill>
              </a:rPr>
              <a:t>general form is a linear combination of </a:t>
            </a:r>
            <a:r>
              <a:rPr lang="en-GB" sz="1800" dirty="0">
                <a:solidFill>
                  <a:srgbClr val="FF0000"/>
                </a:solidFill>
              </a:rPr>
              <a:t>VECTOR</a:t>
            </a:r>
            <a:r>
              <a:rPr lang="en-GB" sz="1800" dirty="0">
                <a:solidFill>
                  <a:schemeClr val="accent2"/>
                </a:solidFill>
              </a:rPr>
              <a:t> and </a:t>
            </a:r>
            <a:r>
              <a:rPr lang="en-GB" sz="1800" dirty="0">
                <a:solidFill>
                  <a:srgbClr val="FF0000"/>
                </a:solidFill>
              </a:rPr>
              <a:t>AXIAL-VECTOR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65727" y="5623745"/>
            <a:ext cx="4321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 smtClean="0">
                <a:solidFill>
                  <a:srgbClr val="0000FF"/>
                </a:solidFill>
              </a:rPr>
              <a:t>BUT </a:t>
            </a:r>
            <a:r>
              <a:rPr lang="en-US" sz="2000" dirty="0">
                <a:solidFill>
                  <a:srgbClr val="0000FF"/>
                </a:solidFill>
              </a:rPr>
              <a:t>-- is it </a:t>
            </a:r>
            <a:r>
              <a:rPr lang="en-US" sz="2000" dirty="0">
                <a:solidFill>
                  <a:srgbClr val="FF0000"/>
                </a:solidFill>
              </a:rPr>
              <a:t>really</a:t>
            </a:r>
            <a:r>
              <a:rPr lang="en-US" sz="2000" dirty="0">
                <a:solidFill>
                  <a:srgbClr val="0000FF"/>
                </a:solidFill>
              </a:rPr>
              <a:t> that way </a:t>
            </a:r>
            <a:r>
              <a:rPr lang="en-US" sz="2000" dirty="0" smtClean="0">
                <a:solidFill>
                  <a:srgbClr val="0000FF"/>
                </a:solidFill>
              </a:rPr>
              <a:t>– </a:t>
            </a:r>
            <a:r>
              <a:rPr lang="en-US" sz="2000" dirty="0">
                <a:solidFill>
                  <a:srgbClr val="FF0000"/>
                </a:solidFill>
              </a:rPr>
              <a:t>absolutely</a:t>
            </a:r>
            <a:r>
              <a:rPr lang="en-US" sz="2000" dirty="0" smtClean="0">
                <a:solidFill>
                  <a:srgbClr val="0000FF"/>
                </a:solidFill>
              </a:rPr>
              <a:t>?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683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Evidence for V-A</a:t>
            </a:r>
            <a:endParaRPr lang="en-US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352510" y="5907088"/>
            <a:ext cx="332096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GB" sz="1400" dirty="0">
                <a:solidFill>
                  <a:schemeClr val="hlink"/>
                </a:solidFill>
              </a:rPr>
              <a:t>e.g. TWIST </a:t>
            </a:r>
            <a:r>
              <a:rPr lang="en-GB" sz="1400" dirty="0" err="1">
                <a:solidFill>
                  <a:schemeClr val="hlink"/>
                </a:solidFill>
              </a:rPr>
              <a:t>expt</a:t>
            </a:r>
            <a:r>
              <a:rPr lang="en-GB" sz="1400" dirty="0">
                <a:solidFill>
                  <a:schemeClr val="hlink"/>
                </a:solidFill>
              </a:rPr>
              <a:t>:</a:t>
            </a:r>
            <a:r>
              <a:rPr lang="en-GB" sz="1400" dirty="0">
                <a:solidFill>
                  <a:srgbClr val="33CC33"/>
                </a:solidFill>
              </a:rPr>
              <a:t>  </a:t>
            </a:r>
            <a:r>
              <a:rPr lang="en-GB" sz="1400" dirty="0">
                <a:solidFill>
                  <a:srgbClr val="FF0000"/>
                </a:solidFill>
              </a:rPr>
              <a:t>6x10</a:t>
            </a:r>
            <a:r>
              <a:rPr lang="en-GB" sz="1400" baseline="30000" dirty="0">
                <a:solidFill>
                  <a:srgbClr val="FF0000"/>
                </a:solidFill>
              </a:rPr>
              <a:t>9</a:t>
            </a:r>
            <a:r>
              <a:rPr lang="en-GB" sz="1400" dirty="0">
                <a:solidFill>
                  <a:srgbClr val="FF0000"/>
                </a:solidFill>
              </a:rPr>
              <a:t> </a:t>
            </a:r>
            <a:r>
              <a:rPr lang="en-GB" sz="1400" dirty="0">
                <a:solidFill>
                  <a:srgbClr val="FF0000"/>
                </a:solidFill>
                <a:latin typeface="Symbol" charset="0"/>
              </a:rPr>
              <a:t>m</a:t>
            </a:r>
            <a:r>
              <a:rPr lang="en-GB" sz="1400" dirty="0">
                <a:solidFill>
                  <a:srgbClr val="FF0000"/>
                </a:solidFill>
              </a:rPr>
              <a:t> decays</a:t>
            </a:r>
            <a:r>
              <a:rPr lang="en-US" sz="1400" dirty="0">
                <a:solidFill>
                  <a:srgbClr val="33CC33"/>
                </a:solidFill>
              </a:rPr>
              <a:t> </a:t>
            </a:r>
            <a:r>
              <a:rPr lang="en-GB" sz="1400" dirty="0">
                <a:solidFill>
                  <a:schemeClr val="hlink"/>
                </a:solidFill>
              </a:rPr>
              <a:t>Phys. Rev. </a:t>
            </a:r>
            <a:r>
              <a:rPr lang="en-GB" sz="1400" dirty="0" err="1">
                <a:solidFill>
                  <a:schemeClr val="hlink"/>
                </a:solidFill>
              </a:rPr>
              <a:t>Lett</a:t>
            </a:r>
            <a:r>
              <a:rPr lang="en-GB" sz="1400" dirty="0">
                <a:solidFill>
                  <a:schemeClr val="hlink"/>
                </a:solidFill>
              </a:rPr>
              <a:t>. 95 (2005) 101805</a:t>
            </a:r>
            <a:endParaRPr lang="en-US" sz="1400" dirty="0">
              <a:solidFill>
                <a:schemeClr val="hlink"/>
              </a:solidFill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0" y="1019173"/>
            <a:ext cx="863283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</a:pPr>
            <a:r>
              <a:rPr lang="en-GB" sz="1800" dirty="0" smtClean="0">
                <a:solidFill>
                  <a:schemeClr val="accent2"/>
                </a:solidFill>
              </a:rPr>
              <a:t>   The </a:t>
            </a:r>
            <a:r>
              <a:rPr lang="en-GB" sz="1800" dirty="0">
                <a:solidFill>
                  <a:schemeClr val="accent2"/>
                </a:solidFill>
              </a:rPr>
              <a:t>V-A nature of the charged current weak interaction vertex fits with experiment 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252413" y="1458913"/>
            <a:ext cx="3351195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sz="1800" u="sng" dirty="0">
                <a:solidFill>
                  <a:srgbClr val="008000"/>
                </a:solidFill>
              </a:rPr>
              <a:t>EXAMPLE</a:t>
            </a:r>
            <a:r>
              <a:rPr lang="en-GB" sz="1800" dirty="0"/>
              <a:t> </a:t>
            </a:r>
            <a:r>
              <a:rPr lang="en-GB" sz="1800" dirty="0">
                <a:solidFill>
                  <a:schemeClr val="accent2"/>
                </a:solidFill>
              </a:rPr>
              <a:t>charged pion decay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466725" y="1887538"/>
            <a:ext cx="29638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 sz="1800"/>
              <a:t>Experimentally measure:</a:t>
            </a:r>
          </a:p>
        </p:txBody>
      </p:sp>
      <p:sp>
        <p:nvSpPr>
          <p:cNvPr id="9" name="AutoShape 27"/>
          <p:cNvSpPr>
            <a:spLocks noChangeArrowheads="1"/>
          </p:cNvSpPr>
          <p:nvPr/>
        </p:nvSpPr>
        <p:spPr bwMode="auto">
          <a:xfrm>
            <a:off x="5705560" y="3040063"/>
            <a:ext cx="395288" cy="180975"/>
          </a:xfrm>
          <a:prstGeom prst="rightArrow">
            <a:avLst>
              <a:gd name="adj1" fmla="val 50000"/>
              <a:gd name="adj2" fmla="val 54605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0" name="Text Box 15"/>
          <p:cNvSpPr txBox="1">
            <a:spLocks noChangeArrowheads="1"/>
          </p:cNvSpPr>
          <p:nvPr/>
        </p:nvSpPr>
        <p:spPr bwMode="auto">
          <a:xfrm>
            <a:off x="369973" y="2932113"/>
            <a:ext cx="6191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>
                <a:solidFill>
                  <a:srgbClr val="FF0000"/>
                </a:solidFill>
              </a:rPr>
              <a:t>V</a:t>
            </a:r>
            <a:r>
              <a:rPr lang="en-US" b="0">
                <a:solidFill>
                  <a:srgbClr val="FF0000"/>
                </a:solidFill>
                <a:cs typeface="Arial" charset="0"/>
              </a:rPr>
              <a:t>-</a:t>
            </a:r>
            <a:r>
              <a:rPr lang="en-US">
                <a:solidFill>
                  <a:srgbClr val="FF0000"/>
                </a:solidFill>
                <a:cs typeface="Arial" charset="0"/>
              </a:rPr>
              <a:t>A</a:t>
            </a: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2717885" y="2932113"/>
            <a:ext cx="4349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>
                <a:solidFill>
                  <a:schemeClr val="accent2"/>
                </a:solidFill>
              </a:rPr>
              <a:t>or</a:t>
            </a:r>
          </a:p>
        </p:txBody>
      </p:sp>
      <p:sp>
        <p:nvSpPr>
          <p:cNvPr id="12" name="Text Box 17"/>
          <p:cNvSpPr txBox="1">
            <a:spLocks noChangeArrowheads="1"/>
          </p:cNvSpPr>
          <p:nvPr/>
        </p:nvSpPr>
        <p:spPr bwMode="auto">
          <a:xfrm>
            <a:off x="3113173" y="2932113"/>
            <a:ext cx="6826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>
                <a:solidFill>
                  <a:srgbClr val="FF0000"/>
                </a:solidFill>
              </a:rPr>
              <a:t>V</a:t>
            </a:r>
            <a:r>
              <a:rPr lang="en-US" b="0">
                <a:solidFill>
                  <a:srgbClr val="FF0000"/>
                </a:solidFill>
                <a:cs typeface="Arial" charset="0"/>
              </a:rPr>
              <a:t>+</a:t>
            </a:r>
            <a:r>
              <a:rPr lang="en-US">
                <a:solidFill>
                  <a:srgbClr val="FF0000"/>
                </a:solidFill>
                <a:cs typeface="Arial" charset="0"/>
              </a:rPr>
              <a:t>A</a:t>
            </a:r>
          </a:p>
        </p:txBody>
      </p:sp>
      <p:pic>
        <p:nvPicPr>
          <p:cNvPr id="13" name="Picture 30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10" y="2976563"/>
            <a:ext cx="1679575" cy="31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4" name="Picture 32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673" y="2970213"/>
            <a:ext cx="1714500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5" name="Text Box 20"/>
          <p:cNvSpPr txBox="1">
            <a:spLocks noChangeArrowheads="1"/>
          </p:cNvSpPr>
          <p:nvPr/>
        </p:nvSpPr>
        <p:spPr bwMode="auto">
          <a:xfrm>
            <a:off x="352510" y="3452813"/>
            <a:ext cx="9429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>
                <a:solidFill>
                  <a:srgbClr val="FF0000"/>
                </a:solidFill>
              </a:rPr>
              <a:t>Scalar</a:t>
            </a:r>
            <a:endParaRPr lang="en-US">
              <a:solidFill>
                <a:srgbClr val="FF0000"/>
              </a:solidFill>
              <a:cs typeface="Arial" charset="0"/>
            </a:endParaRPr>
          </a:p>
        </p:txBody>
      </p:sp>
      <p:sp>
        <p:nvSpPr>
          <p:cNvPr id="16" name="Text Box 21"/>
          <p:cNvSpPr txBox="1">
            <a:spLocks noChangeArrowheads="1"/>
          </p:cNvSpPr>
          <p:nvPr/>
        </p:nvSpPr>
        <p:spPr bwMode="auto">
          <a:xfrm>
            <a:off x="1817773" y="3476626"/>
            <a:ext cx="4349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>
                <a:solidFill>
                  <a:schemeClr val="accent2"/>
                </a:solidFill>
              </a:rPr>
              <a:t>or</a:t>
            </a:r>
          </a:p>
        </p:txBody>
      </p:sp>
      <p:sp>
        <p:nvSpPr>
          <p:cNvPr id="17" name="Text Box 22"/>
          <p:cNvSpPr txBox="1">
            <a:spLocks noChangeArrowheads="1"/>
          </p:cNvSpPr>
          <p:nvPr/>
        </p:nvSpPr>
        <p:spPr bwMode="auto">
          <a:xfrm>
            <a:off x="2178135" y="3468688"/>
            <a:ext cx="19462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>
                <a:solidFill>
                  <a:srgbClr val="FF0000"/>
                </a:solidFill>
              </a:rPr>
              <a:t>Pseudo-Scalar</a:t>
            </a:r>
            <a:endParaRPr lang="en-US">
              <a:solidFill>
                <a:srgbClr val="FF0000"/>
              </a:solidFill>
              <a:cs typeface="Arial" charset="0"/>
            </a:endParaRPr>
          </a:p>
        </p:txBody>
      </p:sp>
      <p:pic>
        <p:nvPicPr>
          <p:cNvPr id="18" name="Picture 23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723" y="3527426"/>
            <a:ext cx="563562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9" name="Picture 25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373" y="3509963"/>
            <a:ext cx="78105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" name="AutoShape 28"/>
          <p:cNvSpPr>
            <a:spLocks noChangeArrowheads="1"/>
          </p:cNvSpPr>
          <p:nvPr/>
        </p:nvSpPr>
        <p:spPr bwMode="auto">
          <a:xfrm>
            <a:off x="5707148" y="3605213"/>
            <a:ext cx="395287" cy="180975"/>
          </a:xfrm>
          <a:prstGeom prst="rightArrow">
            <a:avLst>
              <a:gd name="adj1" fmla="val 50000"/>
              <a:gd name="adj2" fmla="val 54605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1" name="Text Box 44"/>
          <p:cNvSpPr txBox="1">
            <a:spLocks noChangeArrowheads="1"/>
          </p:cNvSpPr>
          <p:nvPr/>
        </p:nvSpPr>
        <p:spPr bwMode="auto">
          <a:xfrm>
            <a:off x="466725" y="2420938"/>
            <a:ext cx="80311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 sz="1800"/>
              <a:t>Theoretical predictions </a:t>
            </a:r>
            <a:r>
              <a:rPr lang="en-GB" sz="1800">
                <a:solidFill>
                  <a:srgbClr val="0000FF"/>
                </a:solidFill>
              </a:rPr>
              <a:t>(depend on Lorentz Structure of the interaction)</a:t>
            </a:r>
          </a:p>
        </p:txBody>
      </p:sp>
      <p:sp>
        <p:nvSpPr>
          <p:cNvPr id="22" name="Text Box 46"/>
          <p:cNvSpPr txBox="1">
            <a:spLocks noChangeArrowheads="1"/>
          </p:cNvSpPr>
          <p:nvPr/>
        </p:nvSpPr>
        <p:spPr bwMode="auto">
          <a:xfrm>
            <a:off x="250825" y="4005263"/>
            <a:ext cx="259388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sz="1800" u="sng" dirty="0">
                <a:solidFill>
                  <a:srgbClr val="008000"/>
                </a:solidFill>
              </a:rPr>
              <a:t>EXAMPLE</a:t>
            </a:r>
            <a:r>
              <a:rPr lang="en-GB" sz="1800" dirty="0"/>
              <a:t> </a:t>
            </a:r>
            <a:r>
              <a:rPr lang="en-GB" sz="1800" dirty="0">
                <a:solidFill>
                  <a:schemeClr val="accent2"/>
                </a:solidFill>
              </a:rPr>
              <a:t>muon decay</a:t>
            </a:r>
          </a:p>
        </p:txBody>
      </p:sp>
      <p:grpSp>
        <p:nvGrpSpPr>
          <p:cNvPr id="23" name="Group 73"/>
          <p:cNvGrpSpPr>
            <a:grpSpLocks noChangeAspect="1"/>
          </p:cNvGrpSpPr>
          <p:nvPr/>
        </p:nvGrpSpPr>
        <p:grpSpPr bwMode="auto">
          <a:xfrm>
            <a:off x="898525" y="4429126"/>
            <a:ext cx="2536825" cy="1382712"/>
            <a:chOff x="1124" y="2546"/>
            <a:chExt cx="1996" cy="1088"/>
          </a:xfrm>
        </p:grpSpPr>
        <p:sp>
          <p:nvSpPr>
            <p:cNvPr id="24" name="Line 47"/>
            <p:cNvSpPr>
              <a:spLocks noChangeAspect="1" noChangeShapeType="1"/>
            </p:cNvSpPr>
            <p:nvPr/>
          </p:nvSpPr>
          <p:spPr bwMode="auto">
            <a:xfrm>
              <a:off x="1350" y="3045"/>
              <a:ext cx="681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25" name="Line 48"/>
            <p:cNvSpPr>
              <a:spLocks noChangeAspect="1" noChangeShapeType="1"/>
            </p:cNvSpPr>
            <p:nvPr/>
          </p:nvSpPr>
          <p:spPr bwMode="auto">
            <a:xfrm>
              <a:off x="1328" y="3045"/>
              <a:ext cx="341" cy="0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grpSp>
          <p:nvGrpSpPr>
            <p:cNvPr id="26" name="Group 51"/>
            <p:cNvGrpSpPr>
              <a:grpSpLocks noChangeAspect="1"/>
            </p:cNvGrpSpPr>
            <p:nvPr/>
          </p:nvGrpSpPr>
          <p:grpSpPr bwMode="auto">
            <a:xfrm rot="-2212194">
              <a:off x="1941" y="2840"/>
              <a:ext cx="681" cy="0"/>
              <a:chOff x="2009" y="3045"/>
              <a:chExt cx="681" cy="0"/>
            </a:xfrm>
          </p:grpSpPr>
          <p:sp>
            <p:nvSpPr>
              <p:cNvPr id="38" name="Line 49"/>
              <p:cNvSpPr>
                <a:spLocks noChangeAspect="1" noChangeShapeType="1"/>
              </p:cNvSpPr>
              <p:nvPr/>
            </p:nvSpPr>
            <p:spPr bwMode="auto">
              <a:xfrm>
                <a:off x="2009" y="3045"/>
                <a:ext cx="681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9" name="Line 50"/>
              <p:cNvSpPr>
                <a:spLocks noChangeAspect="1" noChangeShapeType="1"/>
              </p:cNvSpPr>
              <p:nvPr/>
            </p:nvSpPr>
            <p:spPr bwMode="auto">
              <a:xfrm>
                <a:off x="2009" y="3045"/>
                <a:ext cx="341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27" name="Freeform 61"/>
            <p:cNvSpPr>
              <a:spLocks noChangeAspect="1"/>
            </p:cNvSpPr>
            <p:nvPr/>
          </p:nvSpPr>
          <p:spPr bwMode="auto">
            <a:xfrm rot="34098047">
              <a:off x="1997" y="3113"/>
              <a:ext cx="428" cy="68"/>
            </a:xfrm>
            <a:custGeom>
              <a:avLst/>
              <a:gdLst>
                <a:gd name="T0" fmla="*/ 0 w 3378"/>
                <a:gd name="T1" fmla="*/ 318 h 682"/>
                <a:gd name="T2" fmla="*/ 69 w 3378"/>
                <a:gd name="T3" fmla="*/ 163 h 682"/>
                <a:gd name="T4" fmla="*/ 112 w 3378"/>
                <a:gd name="T5" fmla="*/ 76 h 682"/>
                <a:gd name="T6" fmla="*/ 149 w 3378"/>
                <a:gd name="T7" fmla="*/ 33 h 682"/>
                <a:gd name="T8" fmla="*/ 205 w 3378"/>
                <a:gd name="T9" fmla="*/ 8 h 682"/>
                <a:gd name="T10" fmla="*/ 248 w 3378"/>
                <a:gd name="T11" fmla="*/ 27 h 682"/>
                <a:gd name="T12" fmla="*/ 316 w 3378"/>
                <a:gd name="T13" fmla="*/ 95 h 682"/>
                <a:gd name="T14" fmla="*/ 365 w 3378"/>
                <a:gd name="T15" fmla="*/ 200 h 682"/>
                <a:gd name="T16" fmla="*/ 396 w 3378"/>
                <a:gd name="T17" fmla="*/ 293 h 682"/>
                <a:gd name="T18" fmla="*/ 452 w 3378"/>
                <a:gd name="T19" fmla="*/ 423 h 682"/>
                <a:gd name="T20" fmla="*/ 514 w 3378"/>
                <a:gd name="T21" fmla="*/ 565 h 682"/>
                <a:gd name="T22" fmla="*/ 570 w 3378"/>
                <a:gd name="T23" fmla="*/ 646 h 682"/>
                <a:gd name="T24" fmla="*/ 625 w 3378"/>
                <a:gd name="T25" fmla="*/ 676 h 682"/>
                <a:gd name="T26" fmla="*/ 681 w 3378"/>
                <a:gd name="T27" fmla="*/ 639 h 682"/>
                <a:gd name="T28" fmla="*/ 737 w 3378"/>
                <a:gd name="T29" fmla="*/ 577 h 682"/>
                <a:gd name="T30" fmla="*/ 798 w 3378"/>
                <a:gd name="T31" fmla="*/ 441 h 682"/>
                <a:gd name="T32" fmla="*/ 854 w 3378"/>
                <a:gd name="T33" fmla="*/ 299 h 682"/>
                <a:gd name="T34" fmla="*/ 904 w 3378"/>
                <a:gd name="T35" fmla="*/ 182 h 682"/>
                <a:gd name="T36" fmla="*/ 959 w 3378"/>
                <a:gd name="T37" fmla="*/ 64 h 682"/>
                <a:gd name="T38" fmla="*/ 1015 w 3378"/>
                <a:gd name="T39" fmla="*/ 15 h 682"/>
                <a:gd name="T40" fmla="*/ 1064 w 3378"/>
                <a:gd name="T41" fmla="*/ 8 h 682"/>
                <a:gd name="T42" fmla="*/ 1133 w 3378"/>
                <a:gd name="T43" fmla="*/ 64 h 682"/>
                <a:gd name="T44" fmla="*/ 1176 w 3378"/>
                <a:gd name="T45" fmla="*/ 151 h 682"/>
                <a:gd name="T46" fmla="*/ 1232 w 3378"/>
                <a:gd name="T47" fmla="*/ 268 h 682"/>
                <a:gd name="T48" fmla="*/ 1287 w 3378"/>
                <a:gd name="T49" fmla="*/ 404 h 682"/>
                <a:gd name="T50" fmla="*/ 1349 w 3378"/>
                <a:gd name="T51" fmla="*/ 540 h 682"/>
                <a:gd name="T52" fmla="*/ 1399 w 3378"/>
                <a:gd name="T53" fmla="*/ 646 h 682"/>
                <a:gd name="T54" fmla="*/ 1467 w 3378"/>
                <a:gd name="T55" fmla="*/ 676 h 682"/>
                <a:gd name="T56" fmla="*/ 1541 w 3378"/>
                <a:gd name="T57" fmla="*/ 633 h 682"/>
                <a:gd name="T58" fmla="*/ 1603 w 3378"/>
                <a:gd name="T59" fmla="*/ 516 h 682"/>
                <a:gd name="T60" fmla="*/ 1658 w 3378"/>
                <a:gd name="T61" fmla="*/ 386 h 682"/>
                <a:gd name="T62" fmla="*/ 1708 w 3378"/>
                <a:gd name="T63" fmla="*/ 262 h 682"/>
                <a:gd name="T64" fmla="*/ 1770 w 3378"/>
                <a:gd name="T65" fmla="*/ 138 h 682"/>
                <a:gd name="T66" fmla="*/ 1807 w 3378"/>
                <a:gd name="T67" fmla="*/ 64 h 682"/>
                <a:gd name="T68" fmla="*/ 1887 w 3378"/>
                <a:gd name="T69" fmla="*/ 2 h 682"/>
                <a:gd name="T70" fmla="*/ 1974 w 3378"/>
                <a:gd name="T71" fmla="*/ 64 h 682"/>
                <a:gd name="T72" fmla="*/ 2036 w 3378"/>
                <a:gd name="T73" fmla="*/ 182 h 682"/>
                <a:gd name="T74" fmla="*/ 2110 w 3378"/>
                <a:gd name="T75" fmla="*/ 361 h 682"/>
                <a:gd name="T76" fmla="*/ 2178 w 3378"/>
                <a:gd name="T77" fmla="*/ 528 h 682"/>
                <a:gd name="T78" fmla="*/ 2240 w 3378"/>
                <a:gd name="T79" fmla="*/ 639 h 682"/>
                <a:gd name="T80" fmla="*/ 2308 w 3378"/>
                <a:gd name="T81" fmla="*/ 676 h 682"/>
                <a:gd name="T82" fmla="*/ 2388 w 3378"/>
                <a:gd name="T83" fmla="*/ 615 h 682"/>
                <a:gd name="T84" fmla="*/ 2463 w 3378"/>
                <a:gd name="T85" fmla="*/ 491 h 682"/>
                <a:gd name="T86" fmla="*/ 2537 w 3378"/>
                <a:gd name="T87" fmla="*/ 305 h 682"/>
                <a:gd name="T88" fmla="*/ 2599 w 3378"/>
                <a:gd name="T89" fmla="*/ 157 h 682"/>
                <a:gd name="T90" fmla="*/ 2673 w 3378"/>
                <a:gd name="T91" fmla="*/ 33 h 682"/>
                <a:gd name="T92" fmla="*/ 2735 w 3378"/>
                <a:gd name="T93" fmla="*/ 8 h 682"/>
                <a:gd name="T94" fmla="*/ 2815 w 3378"/>
                <a:gd name="T95" fmla="*/ 64 h 682"/>
                <a:gd name="T96" fmla="*/ 2877 w 3378"/>
                <a:gd name="T97" fmla="*/ 188 h 682"/>
                <a:gd name="T98" fmla="*/ 2951 w 3378"/>
                <a:gd name="T99" fmla="*/ 361 h 682"/>
                <a:gd name="T100" fmla="*/ 3019 w 3378"/>
                <a:gd name="T101" fmla="*/ 516 h 682"/>
                <a:gd name="T102" fmla="*/ 3094 w 3378"/>
                <a:gd name="T103" fmla="*/ 652 h 682"/>
                <a:gd name="T104" fmla="*/ 3162 w 3378"/>
                <a:gd name="T105" fmla="*/ 676 h 682"/>
                <a:gd name="T106" fmla="*/ 3236 w 3378"/>
                <a:gd name="T107" fmla="*/ 615 h 682"/>
                <a:gd name="T108" fmla="*/ 3316 w 3378"/>
                <a:gd name="T109" fmla="*/ 454 h 682"/>
                <a:gd name="T110" fmla="*/ 3378 w 3378"/>
                <a:gd name="T111" fmla="*/ 305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8" name="Group 62"/>
            <p:cNvGrpSpPr>
              <a:grpSpLocks noChangeAspect="1"/>
            </p:cNvGrpSpPr>
            <p:nvPr/>
          </p:nvGrpSpPr>
          <p:grpSpPr bwMode="auto">
            <a:xfrm>
              <a:off x="2394" y="3258"/>
              <a:ext cx="451" cy="319"/>
              <a:chOff x="1426" y="1303"/>
              <a:chExt cx="563" cy="398"/>
            </a:xfrm>
          </p:grpSpPr>
          <p:sp>
            <p:nvSpPr>
              <p:cNvPr id="36" name="Line 63"/>
              <p:cNvSpPr>
                <a:spLocks noChangeAspect="1" noChangeShapeType="1"/>
              </p:cNvSpPr>
              <p:nvPr/>
            </p:nvSpPr>
            <p:spPr bwMode="auto">
              <a:xfrm>
                <a:off x="1426" y="1303"/>
                <a:ext cx="563" cy="398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7" name="Line 64"/>
              <p:cNvSpPr>
                <a:spLocks noChangeAspect="1" noChangeShapeType="1"/>
              </p:cNvSpPr>
              <p:nvPr/>
            </p:nvSpPr>
            <p:spPr bwMode="auto">
              <a:xfrm>
                <a:off x="1433" y="1310"/>
                <a:ext cx="309" cy="219"/>
              </a:xfrm>
              <a:prstGeom prst="line">
                <a:avLst/>
              </a:prstGeom>
              <a:noFill/>
              <a:ln w="22225" cap="rnd">
                <a:solidFill>
                  <a:srgbClr val="0000FF"/>
                </a:solidFill>
                <a:prstDash val="sysDot"/>
                <a:round/>
                <a:headEnd/>
                <a:tailEnd type="arrow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29" name="Group 65"/>
            <p:cNvGrpSpPr>
              <a:grpSpLocks noChangeAspect="1"/>
            </p:cNvGrpSpPr>
            <p:nvPr/>
          </p:nvGrpSpPr>
          <p:grpSpPr bwMode="auto">
            <a:xfrm rot="6547757">
              <a:off x="2388" y="2938"/>
              <a:ext cx="451" cy="318"/>
              <a:chOff x="1426" y="1303"/>
              <a:chExt cx="563" cy="398"/>
            </a:xfrm>
          </p:grpSpPr>
          <p:sp>
            <p:nvSpPr>
              <p:cNvPr id="34" name="Line 66"/>
              <p:cNvSpPr>
                <a:spLocks noChangeAspect="1" noChangeShapeType="1"/>
              </p:cNvSpPr>
              <p:nvPr/>
            </p:nvSpPr>
            <p:spPr bwMode="auto">
              <a:xfrm>
                <a:off x="1426" y="1303"/>
                <a:ext cx="563" cy="398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5" name="Line 67"/>
              <p:cNvSpPr>
                <a:spLocks noChangeAspect="1" noChangeShapeType="1"/>
              </p:cNvSpPr>
              <p:nvPr/>
            </p:nvSpPr>
            <p:spPr bwMode="auto">
              <a:xfrm>
                <a:off x="1433" y="1310"/>
                <a:ext cx="309" cy="219"/>
              </a:xfrm>
              <a:prstGeom prst="line">
                <a:avLst/>
              </a:prstGeom>
              <a:noFill/>
              <a:ln w="22225" cap="rnd">
                <a:solidFill>
                  <a:srgbClr val="0000FF"/>
                </a:solidFill>
                <a:prstDash val="sysDot"/>
                <a:round/>
                <a:headEnd/>
                <a:tailEnd type="arrow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30" name="Picture 68" descr="TP_tmp"/>
            <p:cNvPicPr>
              <a:picLocks noChangeAspect="1" noChangeArrowheads="1"/>
            </p:cNvPicPr>
            <p:nvPr>
              <p:custDataLst>
                <p:tags r:id="rId13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9" y="2895"/>
              <a:ext cx="196" cy="1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31" name="Picture 69" descr="TP_tmp"/>
            <p:cNvPicPr>
              <a:picLocks noChangeAspect="1" noChangeArrowheads="1"/>
            </p:cNvPicPr>
            <p:nvPr>
              <p:custDataLst>
                <p:tags r:id="rId14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1" y="3498"/>
              <a:ext cx="249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32" name="Picture 70" descr="TP_tmp"/>
            <p:cNvPicPr>
              <a:picLocks noChangeAspect="1" noChangeArrowheads="1"/>
            </p:cNvPicPr>
            <p:nvPr>
              <p:custDataLst>
                <p:tags r:id="rId15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4" y="2954"/>
              <a:ext cx="272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33" name="Picture 72" descr="TP_tmp"/>
            <p:cNvPicPr>
              <a:picLocks noChangeAspect="1" noChangeArrowheads="1"/>
            </p:cNvPicPr>
            <p:nvPr>
              <p:custDataLst>
                <p:tags r:id="rId16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8" y="2546"/>
              <a:ext cx="196" cy="1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40" name="Text Box 74"/>
          <p:cNvSpPr txBox="1">
            <a:spLocks noChangeArrowheads="1"/>
          </p:cNvSpPr>
          <p:nvPr/>
        </p:nvSpPr>
        <p:spPr bwMode="auto">
          <a:xfrm>
            <a:off x="3673475" y="4392613"/>
            <a:ext cx="4389438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GB" sz="1800" dirty="0"/>
              <a:t>Measure </a:t>
            </a:r>
            <a:r>
              <a:rPr lang="en-GB" sz="1800" dirty="0">
                <a:solidFill>
                  <a:srgbClr val="FF0000"/>
                </a:solidFill>
              </a:rPr>
              <a:t>electron</a:t>
            </a:r>
            <a:r>
              <a:rPr lang="en-GB" sz="1800" dirty="0"/>
              <a:t> energy and angular distributions relative to muon spin direction. Results expressed in terms</a:t>
            </a:r>
          </a:p>
          <a:p>
            <a:pPr eaLnBrk="0" hangingPunct="0"/>
            <a:r>
              <a:rPr lang="en-GB" sz="1800" dirty="0"/>
              <a:t>of  general </a:t>
            </a:r>
            <a:r>
              <a:rPr lang="en-GB" sz="1800" dirty="0">
                <a:solidFill>
                  <a:srgbClr val="FF0000"/>
                </a:solidFill>
              </a:rPr>
              <a:t>S</a:t>
            </a:r>
            <a:r>
              <a:rPr lang="en-GB" sz="1800" dirty="0"/>
              <a:t>+</a:t>
            </a:r>
            <a:r>
              <a:rPr lang="en-GB" sz="1800" dirty="0">
                <a:solidFill>
                  <a:srgbClr val="FF0000"/>
                </a:solidFill>
              </a:rPr>
              <a:t>P</a:t>
            </a:r>
            <a:r>
              <a:rPr lang="en-GB" sz="1800" dirty="0"/>
              <a:t>+</a:t>
            </a:r>
            <a:r>
              <a:rPr lang="en-GB" sz="1800" dirty="0">
                <a:solidFill>
                  <a:srgbClr val="FF0000"/>
                </a:solidFill>
              </a:rPr>
              <a:t>V</a:t>
            </a:r>
            <a:r>
              <a:rPr lang="en-GB" sz="1800" dirty="0"/>
              <a:t>+</a:t>
            </a:r>
            <a:r>
              <a:rPr lang="en-GB" sz="1800" dirty="0">
                <a:solidFill>
                  <a:srgbClr val="FF0000"/>
                </a:solidFill>
              </a:rPr>
              <a:t>A</a:t>
            </a:r>
            <a:r>
              <a:rPr lang="en-GB" sz="1800" dirty="0"/>
              <a:t>+</a:t>
            </a:r>
            <a:r>
              <a:rPr lang="en-GB" sz="1800" dirty="0">
                <a:solidFill>
                  <a:srgbClr val="FF0000"/>
                </a:solidFill>
              </a:rPr>
              <a:t>T</a:t>
            </a:r>
            <a:r>
              <a:rPr lang="en-GB" sz="1800" dirty="0"/>
              <a:t> form </a:t>
            </a:r>
            <a:r>
              <a:rPr lang="en-GB" sz="1800" dirty="0" smtClean="0"/>
              <a:t>in</a:t>
            </a:r>
            <a:r>
              <a:rPr lang="ja-JP" altLang="en-GB" sz="1800" dirty="0" smtClean="0"/>
              <a:t>“</a:t>
            </a:r>
            <a:r>
              <a:rPr lang="en-GB" sz="1800" dirty="0">
                <a:solidFill>
                  <a:schemeClr val="tx1"/>
                </a:solidFill>
              </a:rPr>
              <a:t>Michel Parameters</a:t>
            </a:r>
            <a:r>
              <a:rPr lang="ja-JP" altLang="en-GB" sz="1800" dirty="0"/>
              <a:t>”</a:t>
            </a:r>
            <a:endParaRPr lang="en-US" sz="1800" dirty="0"/>
          </a:p>
        </p:txBody>
      </p:sp>
      <p:grpSp>
        <p:nvGrpSpPr>
          <p:cNvPr id="41" name="Group 100"/>
          <p:cNvGrpSpPr>
            <a:grpSpLocks/>
          </p:cNvGrpSpPr>
          <p:nvPr/>
        </p:nvGrpSpPr>
        <p:grpSpPr bwMode="auto">
          <a:xfrm>
            <a:off x="7717476" y="4947643"/>
            <a:ext cx="1358900" cy="1635125"/>
            <a:chOff x="4889" y="2999"/>
            <a:chExt cx="856" cy="1030"/>
          </a:xfrm>
        </p:grpSpPr>
        <p:sp>
          <p:nvSpPr>
            <p:cNvPr id="42" name="Arc 79"/>
            <p:cNvSpPr>
              <a:spLocks/>
            </p:cNvSpPr>
            <p:nvPr/>
          </p:nvSpPr>
          <p:spPr bwMode="auto">
            <a:xfrm flipH="1">
              <a:off x="5161" y="3212"/>
              <a:ext cx="272" cy="422"/>
            </a:xfrm>
            <a:custGeom>
              <a:avLst/>
              <a:gdLst>
                <a:gd name="G0" fmla="+- 0 0 0"/>
                <a:gd name="G1" fmla="+- 21028 0 0"/>
                <a:gd name="G2" fmla="+- 21600 0 0"/>
                <a:gd name="T0" fmla="*/ 4939 w 21600"/>
                <a:gd name="T1" fmla="*/ 0 h 35415"/>
                <a:gd name="T2" fmla="*/ 16111 w 21600"/>
                <a:gd name="T3" fmla="*/ 35415 h 35415"/>
                <a:gd name="T4" fmla="*/ 0 w 21600"/>
                <a:gd name="T5" fmla="*/ 21028 h 35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5415" fill="none" extrusionOk="0">
                  <a:moveTo>
                    <a:pt x="4938" y="0"/>
                  </a:moveTo>
                  <a:cubicBezTo>
                    <a:pt x="14700" y="2292"/>
                    <a:pt x="21600" y="11001"/>
                    <a:pt x="21600" y="21028"/>
                  </a:cubicBezTo>
                  <a:cubicBezTo>
                    <a:pt x="21600" y="26335"/>
                    <a:pt x="19646" y="31456"/>
                    <a:pt x="16111" y="35415"/>
                  </a:cubicBezTo>
                </a:path>
                <a:path w="21600" h="35415" stroke="0" extrusionOk="0">
                  <a:moveTo>
                    <a:pt x="4938" y="0"/>
                  </a:moveTo>
                  <a:cubicBezTo>
                    <a:pt x="14700" y="2292"/>
                    <a:pt x="21600" y="11001"/>
                    <a:pt x="21600" y="21028"/>
                  </a:cubicBezTo>
                  <a:cubicBezTo>
                    <a:pt x="21600" y="26335"/>
                    <a:pt x="19646" y="31456"/>
                    <a:pt x="16111" y="35415"/>
                  </a:cubicBezTo>
                  <a:lnTo>
                    <a:pt x="0" y="21028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Oval 83"/>
            <p:cNvSpPr>
              <a:spLocks noChangeArrowheads="1"/>
            </p:cNvSpPr>
            <p:nvPr/>
          </p:nvSpPr>
          <p:spPr bwMode="auto">
            <a:xfrm>
              <a:off x="5343" y="3430"/>
              <a:ext cx="90" cy="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AutoShape 84"/>
            <p:cNvSpPr>
              <a:spLocks noChangeArrowheads="1"/>
            </p:cNvSpPr>
            <p:nvPr/>
          </p:nvSpPr>
          <p:spPr bwMode="auto">
            <a:xfrm rot="16200000">
              <a:off x="5206" y="3113"/>
              <a:ext cx="363" cy="136"/>
            </a:xfrm>
            <a:prstGeom prst="rightArrow">
              <a:avLst>
                <a:gd name="adj1" fmla="val 50000"/>
                <a:gd name="adj2" fmla="val 66728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45" name="Line 85"/>
            <p:cNvSpPr>
              <a:spLocks noChangeShapeType="1"/>
            </p:cNvSpPr>
            <p:nvPr/>
          </p:nvSpPr>
          <p:spPr bwMode="auto">
            <a:xfrm flipV="1">
              <a:off x="5388" y="3045"/>
              <a:ext cx="0" cy="386"/>
            </a:xfrm>
            <a:prstGeom prst="line">
              <a:avLst/>
            </a:prstGeom>
            <a:noFill/>
            <a:ln w="22225" cap="rnd">
              <a:solidFill>
                <a:srgbClr val="0000FF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46" name="Line 86"/>
            <p:cNvSpPr>
              <a:spLocks noChangeShapeType="1"/>
            </p:cNvSpPr>
            <p:nvPr/>
          </p:nvSpPr>
          <p:spPr bwMode="auto">
            <a:xfrm flipH="1">
              <a:off x="5002" y="3543"/>
              <a:ext cx="341" cy="341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pic>
          <p:nvPicPr>
            <p:cNvPr id="47" name="Picture 87" descr="TP_tmp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4" y="3430"/>
              <a:ext cx="221" cy="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48" name="Picture 98" descr="TP_tmp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9" y="3918"/>
              <a:ext cx="203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49" name="Picture 99" descr="TP_tmp"/>
            <p:cNvPicPr>
              <a:picLocks noChangeAspect="1" noChangeArrowheads="1"/>
            </p:cNvPicPr>
            <p:nvPr>
              <p:custDataLst>
                <p:tags r:id="rId12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7" y="3271"/>
              <a:ext cx="147" cy="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pic>
        <p:nvPicPr>
          <p:cNvPr id="50" name="Picture 103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488" y="6029326"/>
            <a:ext cx="2774950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1" name="Text Box 106"/>
          <p:cNvSpPr txBox="1">
            <a:spLocks noChangeArrowheads="1"/>
          </p:cNvSpPr>
          <p:nvPr/>
        </p:nvSpPr>
        <p:spPr bwMode="auto">
          <a:xfrm>
            <a:off x="1943100" y="6423026"/>
            <a:ext cx="20145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>
                <a:solidFill>
                  <a:srgbClr val="FF0000"/>
                </a:solidFill>
              </a:rPr>
              <a:t>V-A</a:t>
            </a:r>
            <a:r>
              <a:rPr lang="en-GB">
                <a:solidFill>
                  <a:schemeClr val="accent2"/>
                </a:solidFill>
              </a:rPr>
              <a:t> Prediction:</a:t>
            </a:r>
          </a:p>
        </p:txBody>
      </p:sp>
      <p:pic>
        <p:nvPicPr>
          <p:cNvPr id="52" name="Picture 107" descr="TP_tmp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663" y="6456363"/>
            <a:ext cx="1081087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3" name="Picture 109" descr="TP_tmp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013" y="1803401"/>
            <a:ext cx="4572000" cy="66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4" name="Picture 110" descr="TP_tmp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873" y="2787651"/>
            <a:ext cx="2892425" cy="59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5" name="Picture 112" descr="TP_tmp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748" y="3482976"/>
            <a:ext cx="2181225" cy="59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9728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V-A structure of the weak interactions</a:t>
            </a:r>
            <a:endParaRPr lang="en-US" dirty="0"/>
          </a:p>
        </p:txBody>
      </p:sp>
      <p:sp>
        <p:nvSpPr>
          <p:cNvPr id="29" name="Text Box 103"/>
          <p:cNvSpPr txBox="1">
            <a:spLocks noChangeArrowheads="1"/>
          </p:cNvSpPr>
          <p:nvPr/>
        </p:nvSpPr>
        <p:spPr bwMode="auto">
          <a:xfrm>
            <a:off x="211649" y="1019895"/>
            <a:ext cx="4316128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</a:pPr>
            <a:r>
              <a:rPr lang="en-GB" sz="2000" dirty="0" smtClean="0">
                <a:solidFill>
                  <a:srgbClr val="FF0000"/>
                </a:solidFill>
              </a:rPr>
              <a:t>Can </a:t>
            </a:r>
            <a:r>
              <a:rPr lang="en-GB" sz="2000" dirty="0">
                <a:solidFill>
                  <a:srgbClr val="FF0000"/>
                </a:solidFill>
              </a:rPr>
              <a:t>this account for parity violation?</a:t>
            </a:r>
          </a:p>
        </p:txBody>
      </p:sp>
      <p:pic>
        <p:nvPicPr>
          <p:cNvPr id="30" name="Picture 104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2141861"/>
            <a:ext cx="160655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1" name="Text Box 105"/>
          <p:cNvSpPr txBox="1">
            <a:spLocks noChangeArrowheads="1"/>
          </p:cNvSpPr>
          <p:nvPr/>
        </p:nvSpPr>
        <p:spPr bwMode="auto">
          <a:xfrm>
            <a:off x="0" y="1607642"/>
            <a:ext cx="79771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</a:pPr>
            <a:r>
              <a:rPr lang="en-GB" sz="1800">
                <a:solidFill>
                  <a:schemeClr val="accent2"/>
                </a:solidFill>
              </a:rPr>
              <a:t> First consider parity transformation of a </a:t>
            </a:r>
            <a:r>
              <a:rPr lang="en-GB" sz="1800"/>
              <a:t>pure AXIAL-VECTOR</a:t>
            </a:r>
            <a:r>
              <a:rPr lang="en-GB" sz="1800">
                <a:solidFill>
                  <a:schemeClr val="accent2"/>
                </a:solidFill>
              </a:rPr>
              <a:t> current</a:t>
            </a:r>
          </a:p>
        </p:txBody>
      </p:sp>
      <p:pic>
        <p:nvPicPr>
          <p:cNvPr id="32" name="Picture 107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237" y="2141861"/>
            <a:ext cx="37973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3" name="Text Box 110"/>
          <p:cNvSpPr txBox="1">
            <a:spLocks noChangeArrowheads="1"/>
          </p:cNvSpPr>
          <p:nvPr/>
        </p:nvSpPr>
        <p:spPr bwMode="auto">
          <a:xfrm>
            <a:off x="3738562" y="2070424"/>
            <a:ext cx="6873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>
                <a:solidFill>
                  <a:schemeClr val="accent2"/>
                </a:solidFill>
              </a:rPr>
              <a:t>with</a:t>
            </a:r>
          </a:p>
        </p:txBody>
      </p:sp>
      <p:grpSp>
        <p:nvGrpSpPr>
          <p:cNvPr id="34" name="Group 120"/>
          <p:cNvGrpSpPr>
            <a:grpSpLocks noChangeAspect="1"/>
          </p:cNvGrpSpPr>
          <p:nvPr/>
        </p:nvGrpSpPr>
        <p:grpSpPr bwMode="auto">
          <a:xfrm>
            <a:off x="262573" y="2697475"/>
            <a:ext cx="6056312" cy="1295400"/>
            <a:chOff x="603" y="3226"/>
            <a:chExt cx="4241" cy="907"/>
          </a:xfrm>
        </p:grpSpPr>
        <p:pic>
          <p:nvPicPr>
            <p:cNvPr id="35" name="Picture 106" descr="TP_tmp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" y="3226"/>
              <a:ext cx="3663" cy="2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36" name="Picture 111" descr="TP_tmp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" y="3816"/>
              <a:ext cx="3258" cy="2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37" name="Picture 112" descr="TP_tmp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" y="3520"/>
              <a:ext cx="3258" cy="2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38" name="Picture 113" descr="TP_tmp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8" y="3949"/>
              <a:ext cx="736" cy="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39" name="Rectangle 116"/>
          <p:cNvSpPr>
            <a:spLocks noChangeArrowheads="1"/>
          </p:cNvSpPr>
          <p:nvPr/>
        </p:nvSpPr>
        <p:spPr bwMode="auto">
          <a:xfrm>
            <a:off x="6814185" y="3632513"/>
            <a:ext cx="2124075" cy="468312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40" name="Text Box 118"/>
          <p:cNvSpPr txBox="1">
            <a:spLocks noChangeArrowheads="1"/>
          </p:cNvSpPr>
          <p:nvPr/>
        </p:nvSpPr>
        <p:spPr bwMode="auto">
          <a:xfrm>
            <a:off x="6850698" y="3727763"/>
            <a:ext cx="3841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sz="1600">
                <a:solidFill>
                  <a:schemeClr val="tx2"/>
                </a:solidFill>
              </a:rPr>
              <a:t>or</a:t>
            </a:r>
          </a:p>
        </p:txBody>
      </p:sp>
      <p:pic>
        <p:nvPicPr>
          <p:cNvPr id="41" name="Picture 122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485" y="3700775"/>
            <a:ext cx="1082675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2" name="Freeform 123"/>
          <p:cNvSpPr>
            <a:spLocks/>
          </p:cNvSpPr>
          <p:nvPr/>
        </p:nvSpPr>
        <p:spPr bwMode="auto">
          <a:xfrm>
            <a:off x="3142298" y="2626038"/>
            <a:ext cx="2014537" cy="157162"/>
          </a:xfrm>
          <a:custGeom>
            <a:avLst/>
            <a:gdLst>
              <a:gd name="T0" fmla="*/ 0 w 1337"/>
              <a:gd name="T1" fmla="*/ 99 h 99"/>
              <a:gd name="T2" fmla="*/ 158 w 1337"/>
              <a:gd name="T3" fmla="*/ 31 h 99"/>
              <a:gd name="T4" fmla="*/ 408 w 1337"/>
              <a:gd name="T5" fmla="*/ 8 h 99"/>
              <a:gd name="T6" fmla="*/ 748 w 1337"/>
              <a:gd name="T7" fmla="*/ 8 h 99"/>
              <a:gd name="T8" fmla="*/ 1043 w 1337"/>
              <a:gd name="T9" fmla="*/ 8 h 99"/>
              <a:gd name="T10" fmla="*/ 1292 w 1337"/>
              <a:gd name="T11" fmla="*/ 54 h 99"/>
              <a:gd name="T12" fmla="*/ 1315 w 1337"/>
              <a:gd name="T13" fmla="*/ 76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7" h="99">
                <a:moveTo>
                  <a:pt x="0" y="99"/>
                </a:moveTo>
                <a:cubicBezTo>
                  <a:pt x="45" y="72"/>
                  <a:pt x="90" y="46"/>
                  <a:pt x="158" y="31"/>
                </a:cubicBezTo>
                <a:cubicBezTo>
                  <a:pt x="226" y="16"/>
                  <a:pt x="310" y="12"/>
                  <a:pt x="408" y="8"/>
                </a:cubicBezTo>
                <a:cubicBezTo>
                  <a:pt x="506" y="4"/>
                  <a:pt x="642" y="8"/>
                  <a:pt x="748" y="8"/>
                </a:cubicBezTo>
                <a:cubicBezTo>
                  <a:pt x="854" y="8"/>
                  <a:pt x="952" y="0"/>
                  <a:pt x="1043" y="8"/>
                </a:cubicBezTo>
                <a:cubicBezTo>
                  <a:pt x="1134" y="16"/>
                  <a:pt x="1247" y="43"/>
                  <a:pt x="1292" y="54"/>
                </a:cubicBezTo>
                <a:cubicBezTo>
                  <a:pt x="1337" y="65"/>
                  <a:pt x="1326" y="70"/>
                  <a:pt x="1315" y="76"/>
                </a:cubicBezTo>
              </a:path>
            </a:pathLst>
          </a:custGeom>
          <a:noFill/>
          <a:ln w="19050" cap="flat" cmpd="sng">
            <a:solidFill>
              <a:srgbClr val="FF9900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43" name="Line 124"/>
          <p:cNvSpPr>
            <a:spLocks noChangeShapeType="1"/>
          </p:cNvSpPr>
          <p:nvPr/>
        </p:nvSpPr>
        <p:spPr bwMode="auto">
          <a:xfrm>
            <a:off x="5158423" y="2768913"/>
            <a:ext cx="36512" cy="34925"/>
          </a:xfrm>
          <a:prstGeom prst="line">
            <a:avLst/>
          </a:prstGeom>
          <a:noFill/>
          <a:ln w="22225">
            <a:solidFill>
              <a:srgbClr val="FF99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US"/>
          </a:p>
        </p:txBody>
      </p:sp>
      <p:grpSp>
        <p:nvGrpSpPr>
          <p:cNvPr id="47" name="Group 20"/>
          <p:cNvGrpSpPr>
            <a:grpSpLocks/>
          </p:cNvGrpSpPr>
          <p:nvPr/>
        </p:nvGrpSpPr>
        <p:grpSpPr bwMode="auto">
          <a:xfrm>
            <a:off x="937259" y="5270838"/>
            <a:ext cx="7381875" cy="647700"/>
            <a:chOff x="784" y="663"/>
            <a:chExt cx="4650" cy="408"/>
          </a:xfrm>
        </p:grpSpPr>
        <p:sp>
          <p:nvSpPr>
            <p:cNvPr id="48" name="Rectangle 17"/>
            <p:cNvSpPr>
              <a:spLocks noChangeArrowheads="1"/>
            </p:cNvSpPr>
            <p:nvPr/>
          </p:nvSpPr>
          <p:spPr bwMode="auto">
            <a:xfrm>
              <a:off x="784" y="663"/>
              <a:ext cx="4650" cy="408"/>
            </a:xfrm>
            <a:prstGeom prst="rect">
              <a:avLst/>
            </a:prstGeom>
            <a:noFill/>
            <a:ln w="2222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pic>
          <p:nvPicPr>
            <p:cNvPr id="49" name="Picture 18" descr="TP_tmp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" y="687"/>
              <a:ext cx="4306" cy="2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50" name="Line 19"/>
            <p:cNvSpPr>
              <a:spLocks noChangeShapeType="1"/>
            </p:cNvSpPr>
            <p:nvPr/>
          </p:nvSpPr>
          <p:spPr bwMode="auto">
            <a:xfrm>
              <a:off x="3098" y="663"/>
              <a:ext cx="0" cy="408"/>
            </a:xfrm>
            <a:prstGeom prst="line">
              <a:avLst/>
            </a:prstGeom>
            <a:noFill/>
            <a:ln w="2222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</p:grpSp>
      <p:sp>
        <p:nvSpPr>
          <p:cNvPr id="51" name="Text Box 81"/>
          <p:cNvSpPr txBox="1">
            <a:spLocks noChangeArrowheads="1"/>
          </p:cNvSpPr>
          <p:nvPr/>
        </p:nvSpPr>
        <p:spPr bwMode="auto">
          <a:xfrm>
            <a:off x="101717" y="4419605"/>
            <a:ext cx="87042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 sz="1800" dirty="0">
                <a:solidFill>
                  <a:schemeClr val="accent2"/>
                </a:solidFill>
              </a:rPr>
              <a:t> The space-like components remain unchanged and the time-like components</a:t>
            </a:r>
          </a:p>
          <a:p>
            <a:pPr>
              <a:buClr>
                <a:srgbClr val="FF0000"/>
              </a:buClr>
            </a:pPr>
            <a:r>
              <a:rPr lang="en-GB" sz="1800" dirty="0">
                <a:solidFill>
                  <a:schemeClr val="accent2"/>
                </a:solidFill>
              </a:rPr>
              <a:t>    change sign (the opposite to the parity properties of a vector-current)</a:t>
            </a:r>
          </a:p>
        </p:txBody>
      </p:sp>
    </p:spTree>
    <p:extLst>
      <p:ext uri="{BB962C8B-B14F-4D97-AF65-F5344CB8AC3E}">
        <p14:creationId xmlns:p14="http://schemas.microsoft.com/office/powerpoint/2010/main" val="2769356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Discrete symmetries</a:t>
            </a:r>
            <a:endParaRPr lang="en-US" dirty="0"/>
          </a:p>
        </p:txBody>
      </p:sp>
      <p:sp>
        <p:nvSpPr>
          <p:cNvPr id="25" name="Text Box 3"/>
          <p:cNvSpPr txBox="1">
            <a:spLocks noChangeArrowheads="1"/>
          </p:cNvSpPr>
          <p:nvPr/>
        </p:nvSpPr>
        <p:spPr bwMode="auto">
          <a:xfrm>
            <a:off x="200357" y="991434"/>
            <a:ext cx="648459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FF0000"/>
                </a:solidFill>
                <a:cs typeface="+mn-cs"/>
              </a:rPr>
              <a:t>PARITY: the reversal of all three axes in a reference frame</a:t>
            </a:r>
            <a:r>
              <a:rPr lang="en-US" sz="2000" b="1" dirty="0">
                <a:cs typeface="+mn-cs"/>
              </a:rPr>
              <a:t> </a:t>
            </a:r>
          </a:p>
        </p:txBody>
      </p:sp>
      <p:grpSp>
        <p:nvGrpSpPr>
          <p:cNvPr id="26" name="Group 21"/>
          <p:cNvGrpSpPr>
            <a:grpSpLocks/>
          </p:cNvGrpSpPr>
          <p:nvPr/>
        </p:nvGrpSpPr>
        <p:grpSpPr bwMode="auto">
          <a:xfrm>
            <a:off x="609336" y="1318491"/>
            <a:ext cx="7367588" cy="2081213"/>
            <a:chOff x="230" y="576"/>
            <a:chExt cx="4641" cy="1311"/>
          </a:xfrm>
        </p:grpSpPr>
        <p:pic>
          <p:nvPicPr>
            <p:cNvPr id="27" name="Picture 7" descr="C:\Documents and Settings\dilella\Work-space\Lectures\Figures\Basics\parity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" y="576"/>
              <a:ext cx="2102" cy="1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8" name="Group 17"/>
            <p:cNvGrpSpPr>
              <a:grpSpLocks/>
            </p:cNvGrpSpPr>
            <p:nvPr/>
          </p:nvGrpSpPr>
          <p:grpSpPr bwMode="auto">
            <a:xfrm>
              <a:off x="2256" y="880"/>
              <a:ext cx="480" cy="368"/>
              <a:chOff x="2256" y="880"/>
              <a:chExt cx="480" cy="368"/>
            </a:xfrm>
          </p:grpSpPr>
          <p:sp>
            <p:nvSpPr>
              <p:cNvPr id="33" name="AutoShape 8"/>
              <p:cNvSpPr>
                <a:spLocks noChangeArrowheads="1"/>
              </p:cNvSpPr>
              <p:nvPr/>
            </p:nvSpPr>
            <p:spPr bwMode="auto">
              <a:xfrm>
                <a:off x="2256" y="1056"/>
                <a:ext cx="480" cy="192"/>
              </a:xfrm>
              <a:prstGeom prst="rightArrow">
                <a:avLst>
                  <a:gd name="adj1" fmla="val 50000"/>
                  <a:gd name="adj2" fmla="val 625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34" name="Text Box 9"/>
              <p:cNvSpPr txBox="1">
                <a:spLocks noChangeArrowheads="1"/>
              </p:cNvSpPr>
              <p:nvPr/>
            </p:nvSpPr>
            <p:spPr bwMode="auto">
              <a:xfrm>
                <a:off x="2336" y="880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i="1" dirty="0">
                    <a:solidFill>
                      <a:srgbClr val="FF0000"/>
                    </a:solidFill>
                    <a:cs typeface="+mn-cs"/>
                  </a:rPr>
                  <a:t>P</a:t>
                </a:r>
              </a:p>
            </p:txBody>
          </p:sp>
        </p:grpSp>
        <p:graphicFrame>
          <p:nvGraphicFramePr>
            <p:cNvPr id="29" name="Object 10"/>
            <p:cNvGraphicFramePr>
              <a:graphicFrameLocks noChangeAspect="1"/>
            </p:cNvGraphicFramePr>
            <p:nvPr/>
          </p:nvGraphicFramePr>
          <p:xfrm>
            <a:off x="720" y="1248"/>
            <a:ext cx="1252" cy="3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27" name="Equation" r:id="rId4" imgW="1079032" imgH="266584" progId="Equation.3">
                    <p:embed/>
                  </p:oleObj>
                </mc:Choice>
                <mc:Fallback>
                  <p:oleObj name="Equation" r:id="rId4" imgW="1079032" imgH="26658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0" y="1248"/>
                          <a:ext cx="1252" cy="3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11"/>
            <p:cNvGraphicFramePr>
              <a:graphicFrameLocks noChangeAspect="1"/>
            </p:cNvGraphicFramePr>
            <p:nvPr/>
          </p:nvGraphicFramePr>
          <p:xfrm>
            <a:off x="3486" y="1200"/>
            <a:ext cx="1385" cy="3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28" name="Equation" r:id="rId6" imgW="1193282" imgH="266584" progId="Equation.3">
                    <p:embed/>
                  </p:oleObj>
                </mc:Choice>
                <mc:Fallback>
                  <p:oleObj name="Equation" r:id="rId6" imgW="1193282" imgH="26658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86" y="1200"/>
                          <a:ext cx="1385" cy="3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" name="Text Box 12"/>
            <p:cNvSpPr txBox="1">
              <a:spLocks noChangeArrowheads="1"/>
            </p:cNvSpPr>
            <p:nvPr/>
          </p:nvSpPr>
          <p:spPr bwMode="auto">
            <a:xfrm>
              <a:off x="230" y="1656"/>
              <a:ext cx="24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 dirty="0">
                  <a:cs typeface="+mn-cs"/>
                </a:rPr>
                <a:t>( </a:t>
              </a:r>
              <a:r>
                <a:rPr lang="en-US" sz="1800" i="1" dirty="0">
                  <a:cs typeface="+mn-cs"/>
                </a:rPr>
                <a:t>u</a:t>
              </a:r>
              <a:r>
                <a:rPr lang="en-US" sz="1800" dirty="0">
                  <a:cs typeface="+mn-cs"/>
                </a:rPr>
                <a:t> : unit vectors along the three axes)</a:t>
              </a:r>
            </a:p>
          </p:txBody>
        </p:sp>
        <p:sp>
          <p:nvSpPr>
            <p:cNvPr id="32" name="Line 13"/>
            <p:cNvSpPr>
              <a:spLocks noChangeShapeType="1"/>
            </p:cNvSpPr>
            <p:nvPr/>
          </p:nvSpPr>
          <p:spPr bwMode="auto">
            <a:xfrm>
              <a:off x="384" y="1710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35" name="Text Box 16"/>
          <p:cNvSpPr txBox="1">
            <a:spLocks noChangeArrowheads="1"/>
          </p:cNvSpPr>
          <p:nvPr/>
        </p:nvSpPr>
        <p:spPr bwMode="auto">
          <a:xfrm>
            <a:off x="1066536" y="3375891"/>
            <a:ext cx="66976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1" dirty="0">
                <a:solidFill>
                  <a:srgbClr val="009900"/>
                </a:solidFill>
                <a:cs typeface="+mn-cs"/>
              </a:rPr>
              <a:t>P</a:t>
            </a:r>
            <a:r>
              <a:rPr lang="en-US" dirty="0">
                <a:solidFill>
                  <a:srgbClr val="009900"/>
                </a:solidFill>
                <a:cs typeface="+mn-cs"/>
              </a:rPr>
              <a:t> transformation equivalent to a mirror reflection</a:t>
            </a:r>
          </a:p>
        </p:txBody>
      </p:sp>
      <p:grpSp>
        <p:nvGrpSpPr>
          <p:cNvPr id="36" name="Group 24"/>
          <p:cNvGrpSpPr>
            <a:grpSpLocks/>
          </p:cNvGrpSpPr>
          <p:nvPr/>
        </p:nvGrpSpPr>
        <p:grpSpPr bwMode="auto">
          <a:xfrm>
            <a:off x="990336" y="3756891"/>
            <a:ext cx="6918325" cy="1509713"/>
            <a:chOff x="528" y="2208"/>
            <a:chExt cx="4358" cy="951"/>
          </a:xfrm>
        </p:grpSpPr>
        <p:grpSp>
          <p:nvGrpSpPr>
            <p:cNvPr id="37" name="Group 22"/>
            <p:cNvGrpSpPr>
              <a:grpSpLocks/>
            </p:cNvGrpSpPr>
            <p:nvPr/>
          </p:nvGrpSpPr>
          <p:grpSpPr bwMode="auto">
            <a:xfrm>
              <a:off x="1488" y="2208"/>
              <a:ext cx="2488" cy="799"/>
              <a:chOff x="1488" y="2208"/>
              <a:chExt cx="2488" cy="799"/>
            </a:xfrm>
          </p:grpSpPr>
          <p:pic>
            <p:nvPicPr>
              <p:cNvPr id="39" name="Picture 15" descr="C:\Documents and Settings\dilella\Work-space\Lectures\Figures\Basics\mirror.gif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8" y="2208"/>
                <a:ext cx="2488" cy="7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40" name="Group 18"/>
              <p:cNvGrpSpPr>
                <a:grpSpLocks/>
              </p:cNvGrpSpPr>
              <p:nvPr/>
            </p:nvGrpSpPr>
            <p:grpSpPr bwMode="auto">
              <a:xfrm>
                <a:off x="2352" y="2528"/>
                <a:ext cx="480" cy="376"/>
                <a:chOff x="2256" y="848"/>
                <a:chExt cx="480" cy="376"/>
              </a:xfrm>
            </p:grpSpPr>
            <p:sp>
              <p:nvSpPr>
                <p:cNvPr id="41" name="AutoShape 19"/>
                <p:cNvSpPr>
                  <a:spLocks noChangeArrowheads="1"/>
                </p:cNvSpPr>
                <p:nvPr/>
              </p:nvSpPr>
              <p:spPr bwMode="auto">
                <a:xfrm>
                  <a:off x="2256" y="1032"/>
                  <a:ext cx="480" cy="192"/>
                </a:xfrm>
                <a:prstGeom prst="rightArrow">
                  <a:avLst>
                    <a:gd name="adj1" fmla="val 50000"/>
                    <a:gd name="adj2" fmla="val 62500"/>
                  </a:avLst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42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2328" y="848"/>
                  <a:ext cx="23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i="1" dirty="0">
                      <a:solidFill>
                        <a:srgbClr val="FF0000"/>
                      </a:solidFill>
                      <a:cs typeface="+mn-cs"/>
                    </a:rPr>
                    <a:t>P</a:t>
                  </a:r>
                </a:p>
              </p:txBody>
            </p:sp>
          </p:grpSp>
        </p:grpSp>
        <p:sp>
          <p:nvSpPr>
            <p:cNvPr id="38" name="Text Box 23"/>
            <p:cNvSpPr txBox="1">
              <a:spLocks noChangeArrowheads="1"/>
            </p:cNvSpPr>
            <p:nvPr/>
          </p:nvSpPr>
          <p:spPr bwMode="auto">
            <a:xfrm>
              <a:off x="528" y="2928"/>
              <a:ext cx="435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 dirty="0">
                  <a:cs typeface="+mn-cs"/>
                </a:rPr>
                <a:t>(first, rotate by </a:t>
              </a:r>
              <a:r>
                <a:rPr lang="en-US" sz="1800" dirty="0">
                  <a:latin typeface="Symbol" charset="0"/>
                  <a:cs typeface="+mn-cs"/>
                </a:rPr>
                <a:t>180</a:t>
              </a:r>
              <a:r>
                <a:rPr lang="en-US" sz="1800" dirty="0">
                  <a:cs typeface="Times New Roman" charset="0"/>
                </a:rPr>
                <a:t>°</a:t>
              </a:r>
              <a:r>
                <a:rPr lang="en-US" sz="1800" dirty="0">
                  <a:cs typeface="+mn-cs"/>
                </a:rPr>
                <a:t>  around the z – axis ; then reverse all three axes)</a:t>
              </a:r>
            </a:p>
          </p:txBody>
        </p:sp>
      </p:grpSp>
      <p:sp>
        <p:nvSpPr>
          <p:cNvPr id="43" name="Text Box 25"/>
          <p:cNvSpPr txBox="1">
            <a:spLocks noChangeArrowheads="1"/>
          </p:cNvSpPr>
          <p:nvPr/>
        </p:nvSpPr>
        <p:spPr bwMode="auto">
          <a:xfrm>
            <a:off x="158060" y="5335750"/>
            <a:ext cx="8611452" cy="1454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0000FF"/>
                </a:solidFill>
                <a:cs typeface="+mn-cs"/>
              </a:rPr>
              <a:t>PARITY </a:t>
            </a:r>
            <a:r>
              <a:rPr lang="en-US" sz="2000" b="1" dirty="0" smtClean="0">
                <a:solidFill>
                  <a:srgbClr val="0000FF"/>
                </a:solidFill>
                <a:cs typeface="+mn-cs"/>
              </a:rPr>
              <a:t>INVARIANCE</a:t>
            </a:r>
            <a:endParaRPr lang="en-US" sz="2000" b="1" dirty="0">
              <a:solidFill>
                <a:srgbClr val="0000FF"/>
              </a:solidFill>
              <a:cs typeface="+mn-cs"/>
            </a:endParaRPr>
          </a:p>
          <a:p>
            <a:pPr>
              <a:lnSpc>
                <a:spcPct val="115000"/>
              </a:lnSpc>
              <a:defRPr/>
            </a:pPr>
            <a:r>
              <a:rPr lang="en-US" sz="2000" dirty="0">
                <a:solidFill>
                  <a:srgbClr val="0000FF"/>
                </a:solidFill>
                <a:cs typeface="+mn-cs"/>
              </a:rPr>
              <a:t>All physics laws are invariant with respect to a </a:t>
            </a:r>
            <a:r>
              <a:rPr lang="en-US" sz="2000" i="1" dirty="0">
                <a:solidFill>
                  <a:srgbClr val="0000FF"/>
                </a:solidFill>
                <a:cs typeface="+mn-cs"/>
              </a:rPr>
              <a:t>P</a:t>
            </a:r>
            <a:r>
              <a:rPr lang="en-US" sz="2000" dirty="0">
                <a:solidFill>
                  <a:srgbClr val="0000FF"/>
                </a:solidFill>
                <a:cs typeface="+mn-cs"/>
              </a:rPr>
              <a:t> transformation; </a:t>
            </a:r>
          </a:p>
          <a:p>
            <a:pPr>
              <a:lnSpc>
                <a:spcPct val="115000"/>
              </a:lnSpc>
              <a:defRPr/>
            </a:pPr>
            <a:r>
              <a:rPr lang="en-US" sz="2000" dirty="0">
                <a:solidFill>
                  <a:srgbClr val="0000FF"/>
                </a:solidFill>
                <a:cs typeface="+mn-cs"/>
              </a:rPr>
              <a:t>For any given physical system, the mirror-symmetric system is equally probable;</a:t>
            </a:r>
          </a:p>
          <a:p>
            <a:pPr>
              <a:lnSpc>
                <a:spcPct val="115000"/>
              </a:lnSpc>
              <a:defRPr/>
            </a:pPr>
            <a:r>
              <a:rPr lang="en-US" sz="2000" dirty="0">
                <a:solidFill>
                  <a:srgbClr val="0000FF"/>
                </a:solidFill>
                <a:cs typeface="+mn-cs"/>
              </a:rPr>
              <a:t>In particle physics Nature does not know the difference between Right and Left</a:t>
            </a:r>
            <a:r>
              <a:rPr lang="en-US" sz="2000" dirty="0" smtClean="0">
                <a:solidFill>
                  <a:srgbClr val="0000FF"/>
                </a:solidFill>
                <a:cs typeface="+mn-cs"/>
              </a:rPr>
              <a:t>.</a:t>
            </a:r>
            <a:endParaRPr lang="en-US" sz="2000" dirty="0">
              <a:solidFill>
                <a:srgbClr val="0000FF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3502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V-A structure of the weak interactions</a:t>
            </a:r>
          </a:p>
        </p:txBody>
      </p:sp>
      <p:sp>
        <p:nvSpPr>
          <p:cNvPr id="4" name="Text Box 82"/>
          <p:cNvSpPr txBox="1">
            <a:spLocks noChangeArrowheads="1"/>
          </p:cNvSpPr>
          <p:nvPr/>
        </p:nvSpPr>
        <p:spPr bwMode="auto">
          <a:xfrm>
            <a:off x="165893" y="1086091"/>
            <a:ext cx="40306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 sz="1800">
                <a:solidFill>
                  <a:schemeClr val="accent2"/>
                </a:solidFill>
              </a:rPr>
              <a:t> Now consider the matrix elements</a:t>
            </a:r>
          </a:p>
        </p:txBody>
      </p:sp>
      <p:pic>
        <p:nvPicPr>
          <p:cNvPr id="5" name="Picture 87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656" y="1465504"/>
            <a:ext cx="3527425" cy="58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Text Box 88"/>
          <p:cNvSpPr txBox="1">
            <a:spLocks noChangeArrowheads="1"/>
          </p:cNvSpPr>
          <p:nvPr/>
        </p:nvSpPr>
        <p:spPr bwMode="auto">
          <a:xfrm>
            <a:off x="169068" y="2035416"/>
            <a:ext cx="57578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 sz="1800">
                <a:solidFill>
                  <a:schemeClr val="accent2"/>
                </a:solidFill>
              </a:rPr>
              <a:t> For the combination of a two axial-vector currents</a:t>
            </a:r>
          </a:p>
        </p:txBody>
      </p:sp>
      <p:sp>
        <p:nvSpPr>
          <p:cNvPr id="7" name="Text Box 94"/>
          <p:cNvSpPr txBox="1">
            <a:spLocks noChangeArrowheads="1"/>
          </p:cNvSpPr>
          <p:nvPr/>
        </p:nvSpPr>
        <p:spPr bwMode="auto">
          <a:xfrm>
            <a:off x="165893" y="2981566"/>
            <a:ext cx="88915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 sz="1800">
                <a:solidFill>
                  <a:schemeClr val="accent2"/>
                </a:solidFill>
              </a:rPr>
              <a:t> Consequently parity is conserved for both a pure vector and pure axial-vector </a:t>
            </a:r>
          </a:p>
          <a:p>
            <a:pPr>
              <a:buClr>
                <a:srgbClr val="FF0000"/>
              </a:buClr>
            </a:pPr>
            <a:r>
              <a:rPr lang="en-GB" sz="1800">
                <a:solidFill>
                  <a:schemeClr val="accent2"/>
                </a:solidFill>
              </a:rPr>
              <a:t>    interactions</a:t>
            </a:r>
          </a:p>
        </p:txBody>
      </p:sp>
      <p:sp>
        <p:nvSpPr>
          <p:cNvPr id="8" name="Text Box 95"/>
          <p:cNvSpPr txBox="1">
            <a:spLocks noChangeArrowheads="1"/>
          </p:cNvSpPr>
          <p:nvPr/>
        </p:nvSpPr>
        <p:spPr bwMode="auto">
          <a:xfrm>
            <a:off x="165893" y="3629266"/>
            <a:ext cx="81454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 sz="1800">
                <a:solidFill>
                  <a:schemeClr val="accent2"/>
                </a:solidFill>
              </a:rPr>
              <a:t> However the combination of a vector current and an axial vector current</a:t>
            </a:r>
          </a:p>
        </p:txBody>
      </p:sp>
      <p:pic>
        <p:nvPicPr>
          <p:cNvPr id="9" name="Picture 98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243" y="2376729"/>
            <a:ext cx="5292725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0" name="Picture 99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831" y="3995979"/>
            <a:ext cx="5530850" cy="661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1" name="Text Box 100"/>
          <p:cNvSpPr txBox="1">
            <a:spLocks noChangeArrowheads="1"/>
          </p:cNvSpPr>
          <p:nvPr/>
        </p:nvSpPr>
        <p:spPr bwMode="auto">
          <a:xfrm>
            <a:off x="194468" y="4637329"/>
            <a:ext cx="5788912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</a:pPr>
            <a:r>
              <a:rPr lang="en-GB" sz="1800" dirty="0">
                <a:solidFill>
                  <a:schemeClr val="accent2"/>
                </a:solidFill>
              </a:rPr>
              <a:t>   changes sign under parity </a:t>
            </a:r>
            <a:r>
              <a:rPr lang="en-GB" sz="1800" dirty="0">
                <a:solidFill>
                  <a:schemeClr val="accent2"/>
                </a:solidFill>
                <a:latin typeface="Palatino"/>
              </a:rPr>
              <a:t>–</a:t>
            </a:r>
            <a:r>
              <a:rPr lang="en-GB" sz="1800" dirty="0">
                <a:solidFill>
                  <a:schemeClr val="accent2"/>
                </a:solidFill>
              </a:rPr>
              <a:t> </a:t>
            </a:r>
            <a:r>
              <a:rPr lang="en-GB" sz="1800" dirty="0">
                <a:solidFill>
                  <a:srgbClr val="FF0000"/>
                </a:solidFill>
              </a:rPr>
              <a:t>can give parity violation !</a:t>
            </a:r>
          </a:p>
        </p:txBody>
      </p:sp>
    </p:spTree>
    <p:extLst>
      <p:ext uri="{BB962C8B-B14F-4D97-AF65-F5344CB8AC3E}">
        <p14:creationId xmlns:p14="http://schemas.microsoft.com/office/powerpoint/2010/main" val="3618282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V-A structure of the weak interactions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41" y="944271"/>
            <a:ext cx="86518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</a:pPr>
            <a:r>
              <a:rPr lang="en-GB" sz="1800">
                <a:solidFill>
                  <a:schemeClr val="accent2"/>
                </a:solidFill>
              </a:rPr>
              <a:t> Now consider a general linear combination of VECTOR and AXIAL-VECTOR</a:t>
            </a:r>
          </a:p>
          <a:p>
            <a:pPr>
              <a:buClr>
                <a:srgbClr val="FF0000"/>
              </a:buClr>
              <a:buFont typeface="Wingdings" charset="0"/>
              <a:buNone/>
            </a:pPr>
            <a:r>
              <a:rPr lang="en-GB" sz="1800">
                <a:solidFill>
                  <a:schemeClr val="accent2"/>
                </a:solidFill>
              </a:rPr>
              <a:t>                     (note this is relevant for the Z-boson vertex)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103678" y="1418933"/>
            <a:ext cx="1809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>
              <a:solidFill>
                <a:schemeClr val="accent2"/>
              </a:solidFill>
            </a:endParaRPr>
          </a:p>
        </p:txBody>
      </p:sp>
      <p:grpSp>
        <p:nvGrpSpPr>
          <p:cNvPr id="7" name="Group 6"/>
          <p:cNvGrpSpPr>
            <a:grpSpLocks/>
          </p:cNvGrpSpPr>
          <p:nvPr/>
        </p:nvGrpSpPr>
        <p:grpSpPr bwMode="auto">
          <a:xfrm rot="9045070">
            <a:off x="917816" y="1634833"/>
            <a:ext cx="679450" cy="700088"/>
            <a:chOff x="2784" y="1440"/>
            <a:chExt cx="288" cy="288"/>
          </a:xfrm>
        </p:grpSpPr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2784" y="1440"/>
              <a:ext cx="144" cy="14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 flipH="1" flipV="1">
              <a:off x="2880" y="1536"/>
              <a:ext cx="192" cy="192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" name="Group 9"/>
          <p:cNvGrpSpPr>
            <a:grpSpLocks/>
          </p:cNvGrpSpPr>
          <p:nvPr/>
        </p:nvGrpSpPr>
        <p:grpSpPr bwMode="auto">
          <a:xfrm rot="9045070">
            <a:off x="1727441" y="1890421"/>
            <a:ext cx="922337" cy="247650"/>
            <a:chOff x="2784" y="1440"/>
            <a:chExt cx="288" cy="288"/>
          </a:xfrm>
        </p:grpSpPr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2784" y="1440"/>
              <a:ext cx="144" cy="14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 flipH="1" flipV="1">
              <a:off x="2880" y="1536"/>
              <a:ext cx="192" cy="192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3" name="Group 12"/>
          <p:cNvGrpSpPr>
            <a:grpSpLocks/>
          </p:cNvGrpSpPr>
          <p:nvPr/>
        </p:nvGrpSpPr>
        <p:grpSpPr bwMode="auto">
          <a:xfrm rot="9045070">
            <a:off x="782878" y="2987383"/>
            <a:ext cx="922338" cy="247650"/>
            <a:chOff x="2784" y="1440"/>
            <a:chExt cx="288" cy="288"/>
          </a:xfrm>
        </p:grpSpPr>
        <p:sp>
          <p:nvSpPr>
            <p:cNvPr id="14" name="Line 13"/>
            <p:cNvSpPr>
              <a:spLocks noChangeShapeType="1"/>
            </p:cNvSpPr>
            <p:nvPr/>
          </p:nvSpPr>
          <p:spPr bwMode="auto">
            <a:xfrm>
              <a:off x="2784" y="1440"/>
              <a:ext cx="144" cy="14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H="1" flipV="1">
              <a:off x="2880" y="1536"/>
              <a:ext cx="192" cy="192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" name="Freeform 15"/>
          <p:cNvSpPr>
            <a:spLocks/>
          </p:cNvSpPr>
          <p:nvPr/>
        </p:nvSpPr>
        <p:spPr bwMode="auto">
          <a:xfrm rot="16200000">
            <a:off x="1323422" y="2484939"/>
            <a:ext cx="847725" cy="157163"/>
          </a:xfrm>
          <a:custGeom>
            <a:avLst/>
            <a:gdLst>
              <a:gd name="T0" fmla="*/ 0 w 3378"/>
              <a:gd name="T1" fmla="*/ 318 h 682"/>
              <a:gd name="T2" fmla="*/ 69 w 3378"/>
              <a:gd name="T3" fmla="*/ 163 h 682"/>
              <a:gd name="T4" fmla="*/ 112 w 3378"/>
              <a:gd name="T5" fmla="*/ 76 h 682"/>
              <a:gd name="T6" fmla="*/ 149 w 3378"/>
              <a:gd name="T7" fmla="*/ 33 h 682"/>
              <a:gd name="T8" fmla="*/ 205 w 3378"/>
              <a:gd name="T9" fmla="*/ 8 h 682"/>
              <a:gd name="T10" fmla="*/ 248 w 3378"/>
              <a:gd name="T11" fmla="*/ 27 h 682"/>
              <a:gd name="T12" fmla="*/ 316 w 3378"/>
              <a:gd name="T13" fmla="*/ 95 h 682"/>
              <a:gd name="T14" fmla="*/ 365 w 3378"/>
              <a:gd name="T15" fmla="*/ 200 h 682"/>
              <a:gd name="T16" fmla="*/ 396 w 3378"/>
              <a:gd name="T17" fmla="*/ 293 h 682"/>
              <a:gd name="T18" fmla="*/ 452 w 3378"/>
              <a:gd name="T19" fmla="*/ 423 h 682"/>
              <a:gd name="T20" fmla="*/ 514 w 3378"/>
              <a:gd name="T21" fmla="*/ 565 h 682"/>
              <a:gd name="T22" fmla="*/ 570 w 3378"/>
              <a:gd name="T23" fmla="*/ 646 h 682"/>
              <a:gd name="T24" fmla="*/ 625 w 3378"/>
              <a:gd name="T25" fmla="*/ 676 h 682"/>
              <a:gd name="T26" fmla="*/ 681 w 3378"/>
              <a:gd name="T27" fmla="*/ 639 h 682"/>
              <a:gd name="T28" fmla="*/ 737 w 3378"/>
              <a:gd name="T29" fmla="*/ 577 h 682"/>
              <a:gd name="T30" fmla="*/ 798 w 3378"/>
              <a:gd name="T31" fmla="*/ 441 h 682"/>
              <a:gd name="T32" fmla="*/ 854 w 3378"/>
              <a:gd name="T33" fmla="*/ 299 h 682"/>
              <a:gd name="T34" fmla="*/ 904 w 3378"/>
              <a:gd name="T35" fmla="*/ 182 h 682"/>
              <a:gd name="T36" fmla="*/ 959 w 3378"/>
              <a:gd name="T37" fmla="*/ 64 h 682"/>
              <a:gd name="T38" fmla="*/ 1015 w 3378"/>
              <a:gd name="T39" fmla="*/ 15 h 682"/>
              <a:gd name="T40" fmla="*/ 1064 w 3378"/>
              <a:gd name="T41" fmla="*/ 8 h 682"/>
              <a:gd name="T42" fmla="*/ 1133 w 3378"/>
              <a:gd name="T43" fmla="*/ 64 h 682"/>
              <a:gd name="T44" fmla="*/ 1176 w 3378"/>
              <a:gd name="T45" fmla="*/ 151 h 682"/>
              <a:gd name="T46" fmla="*/ 1232 w 3378"/>
              <a:gd name="T47" fmla="*/ 268 h 682"/>
              <a:gd name="T48" fmla="*/ 1287 w 3378"/>
              <a:gd name="T49" fmla="*/ 404 h 682"/>
              <a:gd name="T50" fmla="*/ 1349 w 3378"/>
              <a:gd name="T51" fmla="*/ 540 h 682"/>
              <a:gd name="T52" fmla="*/ 1399 w 3378"/>
              <a:gd name="T53" fmla="*/ 646 h 682"/>
              <a:gd name="T54" fmla="*/ 1467 w 3378"/>
              <a:gd name="T55" fmla="*/ 676 h 682"/>
              <a:gd name="T56" fmla="*/ 1541 w 3378"/>
              <a:gd name="T57" fmla="*/ 633 h 682"/>
              <a:gd name="T58" fmla="*/ 1603 w 3378"/>
              <a:gd name="T59" fmla="*/ 516 h 682"/>
              <a:gd name="T60" fmla="*/ 1658 w 3378"/>
              <a:gd name="T61" fmla="*/ 386 h 682"/>
              <a:gd name="T62" fmla="*/ 1708 w 3378"/>
              <a:gd name="T63" fmla="*/ 262 h 682"/>
              <a:gd name="T64" fmla="*/ 1770 w 3378"/>
              <a:gd name="T65" fmla="*/ 138 h 682"/>
              <a:gd name="T66" fmla="*/ 1807 w 3378"/>
              <a:gd name="T67" fmla="*/ 64 h 682"/>
              <a:gd name="T68" fmla="*/ 1887 w 3378"/>
              <a:gd name="T69" fmla="*/ 2 h 682"/>
              <a:gd name="T70" fmla="*/ 1974 w 3378"/>
              <a:gd name="T71" fmla="*/ 64 h 682"/>
              <a:gd name="T72" fmla="*/ 2036 w 3378"/>
              <a:gd name="T73" fmla="*/ 182 h 682"/>
              <a:gd name="T74" fmla="*/ 2110 w 3378"/>
              <a:gd name="T75" fmla="*/ 361 h 682"/>
              <a:gd name="T76" fmla="*/ 2178 w 3378"/>
              <a:gd name="T77" fmla="*/ 528 h 682"/>
              <a:gd name="T78" fmla="*/ 2240 w 3378"/>
              <a:gd name="T79" fmla="*/ 639 h 682"/>
              <a:gd name="T80" fmla="*/ 2308 w 3378"/>
              <a:gd name="T81" fmla="*/ 676 h 682"/>
              <a:gd name="T82" fmla="*/ 2388 w 3378"/>
              <a:gd name="T83" fmla="*/ 615 h 682"/>
              <a:gd name="T84" fmla="*/ 2463 w 3378"/>
              <a:gd name="T85" fmla="*/ 491 h 682"/>
              <a:gd name="T86" fmla="*/ 2537 w 3378"/>
              <a:gd name="T87" fmla="*/ 305 h 682"/>
              <a:gd name="T88" fmla="*/ 2599 w 3378"/>
              <a:gd name="T89" fmla="*/ 157 h 682"/>
              <a:gd name="T90" fmla="*/ 2673 w 3378"/>
              <a:gd name="T91" fmla="*/ 33 h 682"/>
              <a:gd name="T92" fmla="*/ 2735 w 3378"/>
              <a:gd name="T93" fmla="*/ 8 h 682"/>
              <a:gd name="T94" fmla="*/ 2815 w 3378"/>
              <a:gd name="T95" fmla="*/ 64 h 682"/>
              <a:gd name="T96" fmla="*/ 2877 w 3378"/>
              <a:gd name="T97" fmla="*/ 188 h 682"/>
              <a:gd name="T98" fmla="*/ 2951 w 3378"/>
              <a:gd name="T99" fmla="*/ 361 h 682"/>
              <a:gd name="T100" fmla="*/ 3019 w 3378"/>
              <a:gd name="T101" fmla="*/ 516 h 682"/>
              <a:gd name="T102" fmla="*/ 3094 w 3378"/>
              <a:gd name="T103" fmla="*/ 652 h 682"/>
              <a:gd name="T104" fmla="*/ 3162 w 3378"/>
              <a:gd name="T105" fmla="*/ 676 h 682"/>
              <a:gd name="T106" fmla="*/ 3236 w 3378"/>
              <a:gd name="T107" fmla="*/ 615 h 682"/>
              <a:gd name="T108" fmla="*/ 3316 w 3378"/>
              <a:gd name="T109" fmla="*/ 454 h 682"/>
              <a:gd name="T110" fmla="*/ 3378 w 3378"/>
              <a:gd name="T111" fmla="*/ 305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378" h="682">
                <a:moveTo>
                  <a:pt x="0" y="318"/>
                </a:moveTo>
                <a:cubicBezTo>
                  <a:pt x="25" y="260"/>
                  <a:pt x="50" y="203"/>
                  <a:pt x="69" y="163"/>
                </a:cubicBezTo>
                <a:cubicBezTo>
                  <a:pt x="88" y="123"/>
                  <a:pt x="99" y="98"/>
                  <a:pt x="112" y="76"/>
                </a:cubicBezTo>
                <a:cubicBezTo>
                  <a:pt x="125" y="54"/>
                  <a:pt x="133" y="44"/>
                  <a:pt x="149" y="33"/>
                </a:cubicBezTo>
                <a:cubicBezTo>
                  <a:pt x="165" y="22"/>
                  <a:pt x="189" y="9"/>
                  <a:pt x="205" y="8"/>
                </a:cubicBezTo>
                <a:cubicBezTo>
                  <a:pt x="221" y="7"/>
                  <a:pt x="230" y="13"/>
                  <a:pt x="248" y="27"/>
                </a:cubicBezTo>
                <a:cubicBezTo>
                  <a:pt x="266" y="41"/>
                  <a:pt x="297" y="66"/>
                  <a:pt x="316" y="95"/>
                </a:cubicBezTo>
                <a:cubicBezTo>
                  <a:pt x="335" y="124"/>
                  <a:pt x="352" y="167"/>
                  <a:pt x="365" y="200"/>
                </a:cubicBezTo>
                <a:cubicBezTo>
                  <a:pt x="378" y="233"/>
                  <a:pt x="382" y="256"/>
                  <a:pt x="396" y="293"/>
                </a:cubicBezTo>
                <a:cubicBezTo>
                  <a:pt x="410" y="330"/>
                  <a:pt x="432" y="378"/>
                  <a:pt x="452" y="423"/>
                </a:cubicBezTo>
                <a:cubicBezTo>
                  <a:pt x="472" y="468"/>
                  <a:pt x="494" y="528"/>
                  <a:pt x="514" y="565"/>
                </a:cubicBezTo>
                <a:cubicBezTo>
                  <a:pt x="534" y="602"/>
                  <a:pt x="552" y="628"/>
                  <a:pt x="570" y="646"/>
                </a:cubicBezTo>
                <a:cubicBezTo>
                  <a:pt x="588" y="664"/>
                  <a:pt x="607" y="677"/>
                  <a:pt x="625" y="676"/>
                </a:cubicBezTo>
                <a:cubicBezTo>
                  <a:pt x="643" y="675"/>
                  <a:pt x="662" y="655"/>
                  <a:pt x="681" y="639"/>
                </a:cubicBezTo>
                <a:cubicBezTo>
                  <a:pt x="700" y="623"/>
                  <a:pt x="718" y="610"/>
                  <a:pt x="737" y="577"/>
                </a:cubicBezTo>
                <a:cubicBezTo>
                  <a:pt x="756" y="544"/>
                  <a:pt x="778" y="487"/>
                  <a:pt x="798" y="441"/>
                </a:cubicBezTo>
                <a:cubicBezTo>
                  <a:pt x="818" y="395"/>
                  <a:pt x="836" y="342"/>
                  <a:pt x="854" y="299"/>
                </a:cubicBezTo>
                <a:cubicBezTo>
                  <a:pt x="872" y="256"/>
                  <a:pt x="887" y="221"/>
                  <a:pt x="904" y="182"/>
                </a:cubicBezTo>
                <a:cubicBezTo>
                  <a:pt x="921" y="143"/>
                  <a:pt x="941" y="92"/>
                  <a:pt x="959" y="64"/>
                </a:cubicBezTo>
                <a:cubicBezTo>
                  <a:pt x="977" y="36"/>
                  <a:pt x="998" y="24"/>
                  <a:pt x="1015" y="15"/>
                </a:cubicBezTo>
                <a:cubicBezTo>
                  <a:pt x="1032" y="6"/>
                  <a:pt x="1044" y="0"/>
                  <a:pt x="1064" y="8"/>
                </a:cubicBezTo>
                <a:cubicBezTo>
                  <a:pt x="1084" y="16"/>
                  <a:pt x="1114" y="40"/>
                  <a:pt x="1133" y="64"/>
                </a:cubicBezTo>
                <a:cubicBezTo>
                  <a:pt x="1152" y="88"/>
                  <a:pt x="1160" y="117"/>
                  <a:pt x="1176" y="151"/>
                </a:cubicBezTo>
                <a:cubicBezTo>
                  <a:pt x="1192" y="185"/>
                  <a:pt x="1214" y="226"/>
                  <a:pt x="1232" y="268"/>
                </a:cubicBezTo>
                <a:cubicBezTo>
                  <a:pt x="1250" y="310"/>
                  <a:pt x="1268" y="359"/>
                  <a:pt x="1287" y="404"/>
                </a:cubicBezTo>
                <a:cubicBezTo>
                  <a:pt x="1306" y="449"/>
                  <a:pt x="1330" y="500"/>
                  <a:pt x="1349" y="540"/>
                </a:cubicBezTo>
                <a:cubicBezTo>
                  <a:pt x="1368" y="580"/>
                  <a:pt x="1379" y="623"/>
                  <a:pt x="1399" y="646"/>
                </a:cubicBezTo>
                <a:cubicBezTo>
                  <a:pt x="1419" y="669"/>
                  <a:pt x="1443" y="678"/>
                  <a:pt x="1467" y="676"/>
                </a:cubicBezTo>
                <a:cubicBezTo>
                  <a:pt x="1491" y="674"/>
                  <a:pt x="1518" y="660"/>
                  <a:pt x="1541" y="633"/>
                </a:cubicBezTo>
                <a:cubicBezTo>
                  <a:pt x="1564" y="606"/>
                  <a:pt x="1584" y="557"/>
                  <a:pt x="1603" y="516"/>
                </a:cubicBezTo>
                <a:cubicBezTo>
                  <a:pt x="1622" y="475"/>
                  <a:pt x="1641" y="428"/>
                  <a:pt x="1658" y="386"/>
                </a:cubicBezTo>
                <a:cubicBezTo>
                  <a:pt x="1675" y="344"/>
                  <a:pt x="1689" y="303"/>
                  <a:pt x="1708" y="262"/>
                </a:cubicBezTo>
                <a:cubicBezTo>
                  <a:pt x="1727" y="221"/>
                  <a:pt x="1754" y="171"/>
                  <a:pt x="1770" y="138"/>
                </a:cubicBezTo>
                <a:cubicBezTo>
                  <a:pt x="1786" y="105"/>
                  <a:pt x="1788" y="87"/>
                  <a:pt x="1807" y="64"/>
                </a:cubicBezTo>
                <a:cubicBezTo>
                  <a:pt x="1826" y="41"/>
                  <a:pt x="1859" y="2"/>
                  <a:pt x="1887" y="2"/>
                </a:cubicBezTo>
                <a:cubicBezTo>
                  <a:pt x="1915" y="2"/>
                  <a:pt x="1949" y="34"/>
                  <a:pt x="1974" y="64"/>
                </a:cubicBezTo>
                <a:cubicBezTo>
                  <a:pt x="1999" y="94"/>
                  <a:pt x="2013" y="133"/>
                  <a:pt x="2036" y="182"/>
                </a:cubicBezTo>
                <a:cubicBezTo>
                  <a:pt x="2059" y="231"/>
                  <a:pt x="2086" y="303"/>
                  <a:pt x="2110" y="361"/>
                </a:cubicBezTo>
                <a:cubicBezTo>
                  <a:pt x="2134" y="419"/>
                  <a:pt x="2156" y="482"/>
                  <a:pt x="2178" y="528"/>
                </a:cubicBezTo>
                <a:cubicBezTo>
                  <a:pt x="2200" y="574"/>
                  <a:pt x="2218" y="614"/>
                  <a:pt x="2240" y="639"/>
                </a:cubicBezTo>
                <a:cubicBezTo>
                  <a:pt x="2262" y="664"/>
                  <a:pt x="2283" y="680"/>
                  <a:pt x="2308" y="676"/>
                </a:cubicBezTo>
                <a:cubicBezTo>
                  <a:pt x="2333" y="672"/>
                  <a:pt x="2362" y="646"/>
                  <a:pt x="2388" y="615"/>
                </a:cubicBezTo>
                <a:cubicBezTo>
                  <a:pt x="2414" y="584"/>
                  <a:pt x="2438" y="543"/>
                  <a:pt x="2463" y="491"/>
                </a:cubicBezTo>
                <a:cubicBezTo>
                  <a:pt x="2488" y="439"/>
                  <a:pt x="2514" y="361"/>
                  <a:pt x="2537" y="305"/>
                </a:cubicBezTo>
                <a:cubicBezTo>
                  <a:pt x="2560" y="249"/>
                  <a:pt x="2576" y="202"/>
                  <a:pt x="2599" y="157"/>
                </a:cubicBezTo>
                <a:cubicBezTo>
                  <a:pt x="2622" y="112"/>
                  <a:pt x="2650" y="58"/>
                  <a:pt x="2673" y="33"/>
                </a:cubicBezTo>
                <a:cubicBezTo>
                  <a:pt x="2696" y="8"/>
                  <a:pt x="2711" y="3"/>
                  <a:pt x="2735" y="8"/>
                </a:cubicBezTo>
                <a:cubicBezTo>
                  <a:pt x="2759" y="13"/>
                  <a:pt x="2791" y="34"/>
                  <a:pt x="2815" y="64"/>
                </a:cubicBezTo>
                <a:cubicBezTo>
                  <a:pt x="2839" y="94"/>
                  <a:pt x="2854" y="139"/>
                  <a:pt x="2877" y="188"/>
                </a:cubicBezTo>
                <a:cubicBezTo>
                  <a:pt x="2900" y="237"/>
                  <a:pt x="2927" y="306"/>
                  <a:pt x="2951" y="361"/>
                </a:cubicBezTo>
                <a:cubicBezTo>
                  <a:pt x="2975" y="416"/>
                  <a:pt x="2995" y="468"/>
                  <a:pt x="3019" y="516"/>
                </a:cubicBezTo>
                <a:cubicBezTo>
                  <a:pt x="3043" y="564"/>
                  <a:pt x="3070" y="625"/>
                  <a:pt x="3094" y="652"/>
                </a:cubicBezTo>
                <a:cubicBezTo>
                  <a:pt x="3118" y="679"/>
                  <a:pt x="3138" y="682"/>
                  <a:pt x="3162" y="676"/>
                </a:cubicBezTo>
                <a:cubicBezTo>
                  <a:pt x="3186" y="670"/>
                  <a:pt x="3210" y="652"/>
                  <a:pt x="3236" y="615"/>
                </a:cubicBezTo>
                <a:cubicBezTo>
                  <a:pt x="3262" y="578"/>
                  <a:pt x="3292" y="506"/>
                  <a:pt x="3316" y="454"/>
                </a:cubicBezTo>
                <a:cubicBezTo>
                  <a:pt x="3340" y="402"/>
                  <a:pt x="3368" y="330"/>
                  <a:pt x="3378" y="305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7" name="Group 16"/>
          <p:cNvGrpSpPr>
            <a:grpSpLocks/>
          </p:cNvGrpSpPr>
          <p:nvPr/>
        </p:nvGrpSpPr>
        <p:grpSpPr bwMode="auto">
          <a:xfrm rot="9045070">
            <a:off x="1813166" y="2771483"/>
            <a:ext cx="679450" cy="700088"/>
            <a:chOff x="2784" y="1440"/>
            <a:chExt cx="288" cy="288"/>
          </a:xfrm>
        </p:grpSpPr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2784" y="1440"/>
              <a:ext cx="144" cy="14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 flipH="1" flipV="1">
              <a:off x="2880" y="1536"/>
              <a:ext cx="192" cy="192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0" name="Picture 19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753" y="1761833"/>
            <a:ext cx="174625" cy="233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1" name="Picture 20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966" y="3152483"/>
            <a:ext cx="174625" cy="17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2" name="Oval 21"/>
          <p:cNvSpPr>
            <a:spLocks noChangeArrowheads="1"/>
          </p:cNvSpPr>
          <p:nvPr/>
        </p:nvSpPr>
        <p:spPr bwMode="auto">
          <a:xfrm>
            <a:off x="1717916" y="2068221"/>
            <a:ext cx="107950" cy="107950"/>
          </a:xfrm>
          <a:prstGeom prst="ellipse">
            <a:avLst/>
          </a:prstGeom>
          <a:solidFill>
            <a:srgbClr val="CC00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3" name="Oval 22"/>
          <p:cNvSpPr>
            <a:spLocks noChangeArrowheads="1"/>
          </p:cNvSpPr>
          <p:nvPr/>
        </p:nvSpPr>
        <p:spPr bwMode="auto">
          <a:xfrm>
            <a:off x="1646478" y="2930233"/>
            <a:ext cx="107950" cy="107950"/>
          </a:xfrm>
          <a:prstGeom prst="ellipse">
            <a:avLst/>
          </a:prstGeom>
          <a:solidFill>
            <a:srgbClr val="CC00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pic>
        <p:nvPicPr>
          <p:cNvPr id="24" name="Picture 23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41" y="1699921"/>
            <a:ext cx="292100" cy="23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5" name="Picture 24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328" y="1755483"/>
            <a:ext cx="233363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6" name="Picture 25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28" y="3087396"/>
            <a:ext cx="320675" cy="23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7" name="Picture 26" descr="TP_tmp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091" y="3100096"/>
            <a:ext cx="260350" cy="29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8" name="Picture 28" descr="TP_tmp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741" y="3644608"/>
            <a:ext cx="6659562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9" name="Picture 29" descr="TP_tmp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891" y="4436771"/>
            <a:ext cx="6134100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0" name="Text Box 30"/>
          <p:cNvSpPr txBox="1">
            <a:spLocks noChangeArrowheads="1"/>
          </p:cNvSpPr>
          <p:nvPr/>
        </p:nvSpPr>
        <p:spPr bwMode="auto">
          <a:xfrm>
            <a:off x="179628" y="4112921"/>
            <a:ext cx="599104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 sz="1800" dirty="0" smtClean="0">
                <a:solidFill>
                  <a:schemeClr val="accent2"/>
                </a:solidFill>
              </a:rPr>
              <a:t> Consider </a:t>
            </a:r>
            <a:r>
              <a:rPr lang="en-GB" sz="1800" dirty="0">
                <a:solidFill>
                  <a:schemeClr val="accent2"/>
                </a:solidFill>
              </a:rPr>
              <a:t>the parity transformation of this scalar product </a:t>
            </a:r>
          </a:p>
        </p:txBody>
      </p:sp>
      <p:sp>
        <p:nvSpPr>
          <p:cNvPr id="31" name="Text Box 31"/>
          <p:cNvSpPr txBox="1">
            <a:spLocks noChangeArrowheads="1"/>
          </p:cNvSpPr>
          <p:nvPr/>
        </p:nvSpPr>
        <p:spPr bwMode="auto">
          <a:xfrm>
            <a:off x="179628" y="4958003"/>
            <a:ext cx="7905750" cy="6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 sz="1800" dirty="0">
                <a:solidFill>
                  <a:srgbClr val="FF0000"/>
                </a:solidFill>
              </a:rPr>
              <a:t> </a:t>
            </a:r>
            <a:r>
              <a:rPr lang="en-GB" sz="1800" dirty="0">
                <a:solidFill>
                  <a:schemeClr val="accent2"/>
                </a:solidFill>
              </a:rPr>
              <a:t>If either</a:t>
            </a:r>
            <a:r>
              <a:rPr lang="en-GB" sz="1800" dirty="0">
                <a:solidFill>
                  <a:srgbClr val="FF0000"/>
                </a:solidFill>
              </a:rPr>
              <a:t> </a:t>
            </a:r>
            <a:r>
              <a:rPr lang="en-GB" i="1" dirty="0" err="1">
                <a:latin typeface="Palatino" charset="0"/>
              </a:rPr>
              <a:t>g</a:t>
            </a:r>
            <a:r>
              <a:rPr lang="en-GB" i="1" baseline="-25000" dirty="0" err="1">
                <a:latin typeface="Palatino" charset="0"/>
              </a:rPr>
              <a:t>A</a:t>
            </a:r>
            <a:r>
              <a:rPr lang="en-GB" sz="1800" dirty="0">
                <a:solidFill>
                  <a:srgbClr val="FF0000"/>
                </a:solidFill>
              </a:rPr>
              <a:t> or </a:t>
            </a:r>
            <a:r>
              <a:rPr lang="en-GB" i="1" dirty="0" err="1">
                <a:latin typeface="Palatino" charset="0"/>
              </a:rPr>
              <a:t>g</a:t>
            </a:r>
            <a:r>
              <a:rPr lang="en-GB" i="1" baseline="-25000" dirty="0" err="1">
                <a:latin typeface="Palatino" charset="0"/>
              </a:rPr>
              <a:t>V</a:t>
            </a:r>
            <a:r>
              <a:rPr lang="en-GB" sz="1800" dirty="0">
                <a:solidFill>
                  <a:srgbClr val="FF0000"/>
                </a:solidFill>
              </a:rPr>
              <a:t> </a:t>
            </a:r>
            <a:r>
              <a:rPr lang="en-GB" sz="1800" dirty="0">
                <a:solidFill>
                  <a:schemeClr val="accent2"/>
                </a:solidFill>
              </a:rPr>
              <a:t>is zero</a:t>
            </a:r>
            <a:r>
              <a:rPr lang="en-GB" sz="1800" dirty="0">
                <a:solidFill>
                  <a:srgbClr val="FF0000"/>
                </a:solidFill>
              </a:rPr>
              <a:t>, Parity is conserved,</a:t>
            </a:r>
            <a:r>
              <a:rPr lang="en-GB" sz="1800" dirty="0">
                <a:solidFill>
                  <a:schemeClr val="accent2"/>
                </a:solidFill>
              </a:rPr>
              <a:t> i.e. parity conserved in a </a:t>
            </a:r>
          </a:p>
          <a:p>
            <a:pPr>
              <a:buClr>
                <a:srgbClr val="FF0000"/>
              </a:buClr>
            </a:pPr>
            <a:r>
              <a:rPr lang="en-GB" sz="1800" dirty="0">
                <a:solidFill>
                  <a:schemeClr val="accent2"/>
                </a:solidFill>
              </a:rPr>
              <a:t>     </a:t>
            </a:r>
            <a:r>
              <a:rPr lang="en-GB" sz="1800" dirty="0">
                <a:solidFill>
                  <a:srgbClr val="FF0000"/>
                </a:solidFill>
              </a:rPr>
              <a:t>pure VECTOR</a:t>
            </a:r>
            <a:r>
              <a:rPr lang="en-GB" sz="1800" dirty="0">
                <a:solidFill>
                  <a:schemeClr val="accent2"/>
                </a:solidFill>
              </a:rPr>
              <a:t> or </a:t>
            </a:r>
            <a:r>
              <a:rPr lang="en-GB" sz="1800" dirty="0">
                <a:solidFill>
                  <a:srgbClr val="FF0000"/>
                </a:solidFill>
              </a:rPr>
              <a:t>pure AXIAL-VECTOR</a:t>
            </a:r>
            <a:r>
              <a:rPr lang="en-GB" sz="1800" dirty="0">
                <a:solidFill>
                  <a:schemeClr val="accent2"/>
                </a:solidFill>
              </a:rPr>
              <a:t> interaction </a:t>
            </a:r>
          </a:p>
        </p:txBody>
      </p:sp>
      <p:sp>
        <p:nvSpPr>
          <p:cNvPr id="32" name="Text Box 32"/>
          <p:cNvSpPr txBox="1">
            <a:spLocks noChangeArrowheads="1"/>
          </p:cNvSpPr>
          <p:nvPr/>
        </p:nvSpPr>
        <p:spPr bwMode="auto">
          <a:xfrm>
            <a:off x="202381" y="5724233"/>
            <a:ext cx="47037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 sz="1800">
                <a:solidFill>
                  <a:srgbClr val="FF0000"/>
                </a:solidFill>
              </a:rPr>
              <a:t> </a:t>
            </a:r>
            <a:r>
              <a:rPr lang="en-GB" sz="1800">
                <a:solidFill>
                  <a:schemeClr val="accent2"/>
                </a:solidFill>
              </a:rPr>
              <a:t>Relative strength of parity violating part</a:t>
            </a:r>
            <a:r>
              <a:rPr lang="en-GB" sz="1800">
                <a:solidFill>
                  <a:srgbClr val="FF0000"/>
                </a:solidFill>
              </a:rPr>
              <a:t> </a:t>
            </a:r>
            <a:endParaRPr lang="en-GB" sz="1800">
              <a:solidFill>
                <a:schemeClr val="accent2"/>
              </a:solidFill>
            </a:endParaRPr>
          </a:p>
        </p:txBody>
      </p:sp>
      <p:sp>
        <p:nvSpPr>
          <p:cNvPr id="33" name="Text Box 33"/>
          <p:cNvSpPr txBox="1">
            <a:spLocks noChangeArrowheads="1"/>
          </p:cNvSpPr>
          <p:nvPr/>
        </p:nvSpPr>
        <p:spPr bwMode="auto">
          <a:xfrm>
            <a:off x="2145194" y="6380541"/>
            <a:ext cx="4679950" cy="3889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</a:pPr>
            <a:r>
              <a:rPr lang="en-GB" sz="1800">
                <a:solidFill>
                  <a:srgbClr val="FF0000"/>
                </a:solidFill>
              </a:rPr>
              <a:t>Maximal Parity Violation </a:t>
            </a:r>
            <a:r>
              <a:rPr lang="en-GB" sz="1800">
                <a:solidFill>
                  <a:schemeClr val="accent2"/>
                </a:solidFill>
              </a:rPr>
              <a:t>for </a:t>
            </a:r>
            <a:r>
              <a:rPr lang="en-GB" sz="1800">
                <a:solidFill>
                  <a:srgbClr val="FF0000"/>
                </a:solidFill>
              </a:rPr>
              <a:t>V-A </a:t>
            </a:r>
            <a:r>
              <a:rPr lang="en-GB" sz="1800">
                <a:solidFill>
                  <a:schemeClr val="hlink"/>
                </a:solidFill>
              </a:rPr>
              <a:t>(or V+A)</a:t>
            </a:r>
            <a:r>
              <a:rPr lang="en-GB" sz="1800">
                <a:solidFill>
                  <a:srgbClr val="FF0000"/>
                </a:solidFill>
              </a:rPr>
              <a:t> </a:t>
            </a:r>
            <a:endParaRPr lang="en-GB" sz="1800">
              <a:solidFill>
                <a:schemeClr val="accent2"/>
              </a:solidFill>
            </a:endParaRPr>
          </a:p>
        </p:txBody>
      </p:sp>
      <p:sp>
        <p:nvSpPr>
          <p:cNvPr id="34" name="AutoShape 34"/>
          <p:cNvSpPr>
            <a:spLocks/>
          </p:cNvSpPr>
          <p:nvPr/>
        </p:nvSpPr>
        <p:spPr bwMode="auto">
          <a:xfrm>
            <a:off x="3170478" y="1807871"/>
            <a:ext cx="250825" cy="1512887"/>
          </a:xfrm>
          <a:prstGeom prst="leftBrace">
            <a:avLst>
              <a:gd name="adj1" fmla="val 50264"/>
              <a:gd name="adj2" fmla="val 50000"/>
            </a:avLst>
          </a:prstGeom>
          <a:noFill/>
          <a:ln w="222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pic>
        <p:nvPicPr>
          <p:cNvPr id="35" name="Picture 35" descr="TP_tmp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741" y="1628483"/>
            <a:ext cx="5084762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6" name="Picture 36" descr="TP_tmp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666" y="3077871"/>
            <a:ext cx="50831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7" name="Picture 38" descr="TP_tmp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278" y="2204746"/>
            <a:ext cx="931863" cy="611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8" name="Picture 40" descr="TP_tmp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141" y="5636921"/>
            <a:ext cx="1227137" cy="67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5625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Chirality</a:t>
            </a:r>
            <a:endParaRPr lang="en-US" dirty="0"/>
          </a:p>
        </p:txBody>
      </p:sp>
      <p:grpSp>
        <p:nvGrpSpPr>
          <p:cNvPr id="5" name="Group 36"/>
          <p:cNvGrpSpPr>
            <a:grpSpLocks/>
          </p:cNvGrpSpPr>
          <p:nvPr/>
        </p:nvGrpSpPr>
        <p:grpSpPr bwMode="auto">
          <a:xfrm>
            <a:off x="193676" y="989012"/>
            <a:ext cx="7067550" cy="371475"/>
            <a:chOff x="329" y="482"/>
            <a:chExt cx="4452" cy="234"/>
          </a:xfrm>
        </p:grpSpPr>
        <p:sp>
          <p:nvSpPr>
            <p:cNvPr id="6" name="Text Box 9"/>
            <p:cNvSpPr txBox="1">
              <a:spLocks noChangeArrowheads="1"/>
            </p:cNvSpPr>
            <p:nvPr/>
          </p:nvSpPr>
          <p:spPr bwMode="auto">
            <a:xfrm>
              <a:off x="329" y="482"/>
              <a:ext cx="4452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buClr>
                  <a:srgbClr val="FF0000"/>
                </a:buClr>
                <a:buFontTx/>
                <a:buChar char="•"/>
              </a:pPr>
              <a:r>
                <a:rPr lang="en-GB" dirty="0" smtClean="0">
                  <a:solidFill>
                    <a:schemeClr val="accent2"/>
                  </a:solidFill>
                </a:rPr>
                <a:t> The </a:t>
              </a:r>
              <a:r>
                <a:rPr lang="en-GB" dirty="0" err="1">
                  <a:solidFill>
                    <a:schemeClr val="accent2"/>
                  </a:solidFill>
                </a:rPr>
                <a:t>helicity</a:t>
              </a:r>
              <a:r>
                <a:rPr lang="en-GB" dirty="0">
                  <a:solidFill>
                    <a:schemeClr val="accent2"/>
                  </a:solidFill>
                </a:rPr>
                <a:t> </a:t>
              </a:r>
              <a:r>
                <a:rPr lang="en-GB" dirty="0" err="1">
                  <a:solidFill>
                    <a:schemeClr val="accent2"/>
                  </a:solidFill>
                </a:rPr>
                <a:t>eigenstates</a:t>
              </a:r>
              <a:r>
                <a:rPr lang="en-GB" dirty="0">
                  <a:solidFill>
                    <a:schemeClr val="accent2"/>
                  </a:solidFill>
                </a:rPr>
                <a:t> for a particle/anti-particle for                are: </a:t>
              </a:r>
            </a:p>
          </p:txBody>
        </p:sp>
        <p:pic>
          <p:nvPicPr>
            <p:cNvPr id="7" name="Picture 10" descr="TP_tmp"/>
            <p:cNvPicPr>
              <a:picLocks noChangeAspect="1" noChangeArrowheads="1"/>
            </p:cNvPicPr>
            <p:nvPr>
              <p:custDataLst>
                <p:tags r:id="rId13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4" y="550"/>
              <a:ext cx="534" cy="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pic>
        <p:nvPicPr>
          <p:cNvPr id="8" name="Picture 11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038" y="2430462"/>
            <a:ext cx="2481262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" name="Text Box 12"/>
          <p:cNvSpPr txBox="1">
            <a:spLocks noChangeArrowheads="1"/>
          </p:cNvSpPr>
          <p:nvPr/>
        </p:nvSpPr>
        <p:spPr bwMode="auto">
          <a:xfrm>
            <a:off x="752476" y="2430462"/>
            <a:ext cx="914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>
                <a:solidFill>
                  <a:schemeClr val="accent2"/>
                </a:solidFill>
              </a:rPr>
              <a:t>where</a:t>
            </a:r>
          </a:p>
        </p:txBody>
      </p:sp>
      <p:grpSp>
        <p:nvGrpSpPr>
          <p:cNvPr id="10" name="Group 14"/>
          <p:cNvGrpSpPr>
            <a:grpSpLocks/>
          </p:cNvGrpSpPr>
          <p:nvPr/>
        </p:nvGrpSpPr>
        <p:grpSpPr bwMode="auto">
          <a:xfrm>
            <a:off x="2894013" y="2860675"/>
            <a:ext cx="5078413" cy="1296987"/>
            <a:chOff x="1577" y="1978"/>
            <a:chExt cx="3199" cy="817"/>
          </a:xfrm>
        </p:grpSpPr>
        <p:pic>
          <p:nvPicPr>
            <p:cNvPr id="11" name="Picture 15" descr="TP_tmp"/>
            <p:cNvPicPr>
              <a:picLocks noChangeAspect="1" noChangeArrowheads="1"/>
            </p:cNvPicPr>
            <p:nvPr>
              <p:custDataLst>
                <p:tags r:id="rId12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5" y="2051"/>
              <a:ext cx="3091" cy="6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2" name="Rectangle 16"/>
            <p:cNvSpPr>
              <a:spLocks noChangeArrowheads="1"/>
            </p:cNvSpPr>
            <p:nvPr/>
          </p:nvSpPr>
          <p:spPr bwMode="auto">
            <a:xfrm>
              <a:off x="1577" y="1978"/>
              <a:ext cx="3199" cy="817"/>
            </a:xfrm>
            <a:prstGeom prst="rect">
              <a:avLst/>
            </a:prstGeom>
            <a:noFill/>
            <a:ln w="222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3" name="Text Box 17"/>
          <p:cNvSpPr txBox="1">
            <a:spLocks noChangeArrowheads="1"/>
          </p:cNvSpPr>
          <p:nvPr/>
        </p:nvSpPr>
        <p:spPr bwMode="auto">
          <a:xfrm>
            <a:off x="231776" y="2825750"/>
            <a:ext cx="206688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 sz="1800" dirty="0" smtClean="0">
                <a:solidFill>
                  <a:schemeClr val="accent2"/>
                </a:solidFill>
              </a:rPr>
              <a:t> Define </a:t>
            </a:r>
            <a:r>
              <a:rPr lang="en-GB" sz="1800" dirty="0">
                <a:solidFill>
                  <a:schemeClr val="accent2"/>
                </a:solidFill>
              </a:rPr>
              <a:t>the matrix</a:t>
            </a:r>
          </a:p>
        </p:txBody>
      </p:sp>
      <p:pic>
        <p:nvPicPr>
          <p:cNvPr id="14" name="Picture 18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76" y="4708525"/>
            <a:ext cx="6221412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5" name="Text Box 19"/>
          <p:cNvSpPr txBox="1">
            <a:spLocks noChangeArrowheads="1"/>
          </p:cNvSpPr>
          <p:nvPr/>
        </p:nvSpPr>
        <p:spPr bwMode="auto">
          <a:xfrm>
            <a:off x="268288" y="4265612"/>
            <a:ext cx="6645066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 u="sng" dirty="0" smtClean="0">
                <a:solidFill>
                  <a:schemeClr val="accent2"/>
                </a:solidFill>
              </a:rPr>
              <a:t> In </a:t>
            </a:r>
            <a:r>
              <a:rPr lang="en-GB" u="sng" dirty="0">
                <a:solidFill>
                  <a:schemeClr val="accent2"/>
                </a:solidFill>
              </a:rPr>
              <a:t>the limit</a:t>
            </a:r>
            <a:r>
              <a:rPr lang="en-GB" dirty="0">
                <a:solidFill>
                  <a:schemeClr val="accent2"/>
                </a:solidFill>
              </a:rPr>
              <a:t>                 the </a:t>
            </a:r>
            <a:r>
              <a:rPr lang="en-GB" dirty="0" err="1">
                <a:solidFill>
                  <a:srgbClr val="FF0000"/>
                </a:solidFill>
              </a:rPr>
              <a:t>helicity</a:t>
            </a:r>
            <a:r>
              <a:rPr lang="en-GB" dirty="0">
                <a:solidFill>
                  <a:srgbClr val="FF0000"/>
                </a:solidFill>
              </a:rPr>
              <a:t> states</a:t>
            </a:r>
            <a:r>
              <a:rPr lang="en-GB" dirty="0">
                <a:solidFill>
                  <a:schemeClr val="accent2"/>
                </a:solidFill>
              </a:rPr>
              <a:t> are also </a:t>
            </a:r>
            <a:r>
              <a:rPr lang="en-GB" dirty="0" err="1">
                <a:solidFill>
                  <a:schemeClr val="accent2"/>
                </a:solidFill>
              </a:rPr>
              <a:t>eigenstates</a:t>
            </a:r>
            <a:r>
              <a:rPr lang="en-GB" dirty="0">
                <a:solidFill>
                  <a:schemeClr val="accent2"/>
                </a:solidFill>
              </a:rPr>
              <a:t> of   </a:t>
            </a:r>
          </a:p>
        </p:txBody>
      </p:sp>
      <p:pic>
        <p:nvPicPr>
          <p:cNvPr id="16" name="Picture 20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3" y="4354413"/>
            <a:ext cx="847725" cy="23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7" name="Picture 21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169" y="4283899"/>
            <a:ext cx="233363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8" name="Text Box 26"/>
          <p:cNvSpPr txBox="1">
            <a:spLocks noChangeArrowheads="1"/>
          </p:cNvSpPr>
          <p:nvPr/>
        </p:nvSpPr>
        <p:spPr bwMode="auto">
          <a:xfrm>
            <a:off x="195263" y="5057775"/>
            <a:ext cx="90074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</a:pPr>
            <a:r>
              <a:rPr lang="en-GB" sz="1800" dirty="0">
                <a:solidFill>
                  <a:schemeClr val="accent2"/>
                </a:solidFill>
              </a:rPr>
              <a:t> </a:t>
            </a:r>
            <a:r>
              <a:rPr lang="en-GB" sz="1800" u="sng" dirty="0"/>
              <a:t>In general</a:t>
            </a:r>
            <a:r>
              <a:rPr lang="en-GB" sz="1800" dirty="0">
                <a:solidFill>
                  <a:schemeClr val="accent2"/>
                </a:solidFill>
              </a:rPr>
              <a:t>, define the </a:t>
            </a:r>
            <a:r>
              <a:rPr lang="en-GB" sz="1800" dirty="0" err="1">
                <a:solidFill>
                  <a:schemeClr val="accent2"/>
                </a:solidFill>
              </a:rPr>
              <a:t>eigenstates</a:t>
            </a:r>
            <a:r>
              <a:rPr lang="en-GB" sz="1800" dirty="0">
                <a:solidFill>
                  <a:schemeClr val="accent2"/>
                </a:solidFill>
              </a:rPr>
              <a:t> of        as </a:t>
            </a:r>
            <a:r>
              <a:rPr lang="en-GB" sz="1800" dirty="0">
                <a:solidFill>
                  <a:srgbClr val="FF0000"/>
                </a:solidFill>
              </a:rPr>
              <a:t>LEFT</a:t>
            </a:r>
            <a:r>
              <a:rPr lang="en-GB" sz="1800" dirty="0">
                <a:solidFill>
                  <a:schemeClr val="accent2"/>
                </a:solidFill>
              </a:rPr>
              <a:t> and </a:t>
            </a:r>
            <a:r>
              <a:rPr lang="en-GB" sz="1800" dirty="0">
                <a:solidFill>
                  <a:srgbClr val="FF0000"/>
                </a:solidFill>
              </a:rPr>
              <a:t>RIGHT HANDED </a:t>
            </a:r>
            <a:r>
              <a:rPr lang="en-GB" sz="1800" u="sng" dirty="0">
                <a:solidFill>
                  <a:srgbClr val="FF0000"/>
                </a:solidFill>
              </a:rPr>
              <a:t>CHIRAL</a:t>
            </a:r>
            <a:r>
              <a:rPr lang="en-GB" sz="1800" dirty="0">
                <a:solidFill>
                  <a:srgbClr val="FF0000"/>
                </a:solidFill>
              </a:rPr>
              <a:t> </a:t>
            </a:r>
          </a:p>
          <a:p>
            <a:pPr>
              <a:buClr>
                <a:srgbClr val="FF0000"/>
              </a:buClr>
              <a:buFont typeface="Wingdings" charset="0"/>
              <a:buNone/>
            </a:pPr>
            <a:r>
              <a:rPr lang="en-GB" sz="1800" dirty="0">
                <a:solidFill>
                  <a:srgbClr val="FF0000"/>
                </a:solidFill>
              </a:rPr>
              <a:t>        </a:t>
            </a:r>
            <a:r>
              <a:rPr lang="en-GB" sz="1800" dirty="0">
                <a:solidFill>
                  <a:schemeClr val="accent2"/>
                </a:solidFill>
              </a:rPr>
              <a:t>states</a:t>
            </a:r>
          </a:p>
        </p:txBody>
      </p:sp>
      <p:pic>
        <p:nvPicPr>
          <p:cNvPr id="19" name="Picture 27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357" y="5064125"/>
            <a:ext cx="233362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0" name="Picture 28" descr="TP_tmp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784" y="5454650"/>
            <a:ext cx="2541588" cy="20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21" name="Group 35"/>
          <p:cNvGrpSpPr>
            <a:grpSpLocks/>
          </p:cNvGrpSpPr>
          <p:nvPr/>
        </p:nvGrpSpPr>
        <p:grpSpPr bwMode="auto">
          <a:xfrm>
            <a:off x="808038" y="1457325"/>
            <a:ext cx="8066088" cy="935037"/>
            <a:chOff x="729" y="799"/>
            <a:chExt cx="5081" cy="589"/>
          </a:xfrm>
        </p:grpSpPr>
        <p:pic>
          <p:nvPicPr>
            <p:cNvPr id="22" name="Picture 6" descr="TP_tmp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" y="803"/>
              <a:ext cx="2529" cy="5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23" name="Picture 33" descr="TP_tmp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7" y="799"/>
              <a:ext cx="2453" cy="5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24" name="Text Box 40"/>
          <p:cNvSpPr txBox="1">
            <a:spLocks noChangeArrowheads="1"/>
          </p:cNvSpPr>
          <p:nvPr/>
        </p:nvSpPr>
        <p:spPr bwMode="auto">
          <a:xfrm>
            <a:off x="231776" y="6173787"/>
            <a:ext cx="5439607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 dirty="0" smtClean="0">
                <a:solidFill>
                  <a:schemeClr val="accent2"/>
                </a:solidFill>
              </a:rPr>
              <a:t> In </a:t>
            </a:r>
            <a:r>
              <a:rPr lang="en-GB" dirty="0">
                <a:solidFill>
                  <a:schemeClr val="accent2"/>
                </a:solidFill>
              </a:rPr>
              <a:t>the LIMIT                 (and </a:t>
            </a:r>
            <a:r>
              <a:rPr lang="en-GB" dirty="0">
                <a:solidFill>
                  <a:srgbClr val="FF0000"/>
                </a:solidFill>
              </a:rPr>
              <a:t>ONLY IN THIS LIMIT</a:t>
            </a:r>
            <a:r>
              <a:rPr lang="en-GB" dirty="0">
                <a:solidFill>
                  <a:schemeClr val="accent2"/>
                </a:solidFill>
              </a:rPr>
              <a:t>): </a:t>
            </a:r>
          </a:p>
        </p:txBody>
      </p:sp>
      <p:pic>
        <p:nvPicPr>
          <p:cNvPr id="25" name="Picture 41" descr="TP_tmp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860" y="6244165"/>
            <a:ext cx="847725" cy="23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6" name="Picture 43" descr="TP_tmp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038" y="5745162"/>
            <a:ext cx="6367463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7" name="Text Box 44"/>
          <p:cNvSpPr txBox="1">
            <a:spLocks noChangeArrowheads="1"/>
          </p:cNvSpPr>
          <p:nvPr/>
        </p:nvSpPr>
        <p:spPr bwMode="auto">
          <a:xfrm>
            <a:off x="771526" y="5705475"/>
            <a:ext cx="5318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>
                <a:solidFill>
                  <a:schemeClr val="accent2"/>
                </a:solidFill>
              </a:rPr>
              <a:t>i.e.</a:t>
            </a:r>
          </a:p>
        </p:txBody>
      </p:sp>
      <p:pic>
        <p:nvPicPr>
          <p:cNvPr id="28" name="Picture 46" descr="TP_tmp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1" y="6624637"/>
            <a:ext cx="4967287" cy="233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9832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Chirality</a:t>
            </a:r>
            <a:endParaRPr lang="en-US" dirty="0"/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117852" y="4077658"/>
            <a:ext cx="6260345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 sz="1800" dirty="0" smtClean="0">
                <a:solidFill>
                  <a:schemeClr val="accent2"/>
                </a:solidFill>
              </a:rPr>
              <a:t> The </a:t>
            </a:r>
            <a:r>
              <a:rPr lang="en-GB" sz="1800" dirty="0">
                <a:solidFill>
                  <a:schemeClr val="accent2"/>
                </a:solidFill>
              </a:rPr>
              <a:t>projection operators, project out the chiral </a:t>
            </a:r>
            <a:r>
              <a:rPr lang="en-GB" sz="1800" dirty="0" err="1">
                <a:solidFill>
                  <a:schemeClr val="accent2"/>
                </a:solidFill>
              </a:rPr>
              <a:t>eigenstates</a:t>
            </a:r>
            <a:endParaRPr lang="en-GB" sz="1800" dirty="0">
              <a:solidFill>
                <a:schemeClr val="accent2"/>
              </a:solidFill>
            </a:endParaRPr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auto">
          <a:xfrm>
            <a:off x="82927" y="958220"/>
            <a:ext cx="8550275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</a:pPr>
            <a:r>
              <a:rPr lang="en-GB" sz="1800" dirty="0">
                <a:solidFill>
                  <a:schemeClr val="accent2"/>
                </a:solidFill>
              </a:rPr>
              <a:t>This is a subtle but important point: in general the </a:t>
            </a:r>
            <a:r>
              <a:rPr lang="en-GB" sz="1800" dirty="0">
                <a:solidFill>
                  <a:srgbClr val="FF0000"/>
                </a:solidFill>
              </a:rPr>
              <a:t>HELICITY</a:t>
            </a:r>
            <a:r>
              <a:rPr lang="en-GB" sz="1800" dirty="0">
                <a:solidFill>
                  <a:schemeClr val="accent2"/>
                </a:solidFill>
              </a:rPr>
              <a:t> and </a:t>
            </a:r>
            <a:r>
              <a:rPr lang="en-GB" sz="1800" dirty="0">
                <a:solidFill>
                  <a:srgbClr val="FF0000"/>
                </a:solidFill>
              </a:rPr>
              <a:t>CHIRAL</a:t>
            </a:r>
          </a:p>
          <a:p>
            <a:pPr>
              <a:buClr>
                <a:srgbClr val="FF0000"/>
              </a:buClr>
              <a:buFont typeface="Wingdings" charset="0"/>
              <a:buNone/>
            </a:pPr>
            <a:r>
              <a:rPr lang="en-GB" sz="1800" dirty="0">
                <a:solidFill>
                  <a:schemeClr val="accent2"/>
                </a:solidFill>
              </a:rPr>
              <a:t>    </a:t>
            </a:r>
            <a:r>
              <a:rPr lang="en-GB" sz="1800" dirty="0" err="1">
                <a:solidFill>
                  <a:schemeClr val="accent2"/>
                </a:solidFill>
              </a:rPr>
              <a:t>eigenstates</a:t>
            </a:r>
            <a:r>
              <a:rPr lang="en-GB" sz="1800" dirty="0">
                <a:solidFill>
                  <a:schemeClr val="accent2"/>
                </a:solidFill>
              </a:rPr>
              <a:t> </a:t>
            </a:r>
            <a:r>
              <a:rPr lang="en-GB" sz="1800" dirty="0">
                <a:solidFill>
                  <a:srgbClr val="CC0099"/>
                </a:solidFill>
              </a:rPr>
              <a:t>are not the same</a:t>
            </a:r>
            <a:r>
              <a:rPr lang="en-GB" sz="1800" dirty="0">
                <a:solidFill>
                  <a:schemeClr val="accent2"/>
                </a:solidFill>
              </a:rPr>
              <a:t>. It is </a:t>
            </a:r>
            <a:r>
              <a:rPr lang="en-GB" sz="1800" dirty="0">
                <a:solidFill>
                  <a:srgbClr val="FF0000"/>
                </a:solidFill>
              </a:rPr>
              <a:t>only</a:t>
            </a:r>
            <a:r>
              <a:rPr lang="en-GB" sz="1800" dirty="0">
                <a:solidFill>
                  <a:schemeClr val="accent2"/>
                </a:solidFill>
              </a:rPr>
              <a:t> in the </a:t>
            </a:r>
            <a:r>
              <a:rPr lang="en-GB" sz="1800" dirty="0">
                <a:solidFill>
                  <a:srgbClr val="FF0000"/>
                </a:solidFill>
              </a:rPr>
              <a:t>ultra-relativistic limit</a:t>
            </a:r>
            <a:r>
              <a:rPr lang="en-GB" sz="1800" dirty="0">
                <a:solidFill>
                  <a:schemeClr val="accent2"/>
                </a:solidFill>
              </a:rPr>
              <a:t> that the </a:t>
            </a:r>
          </a:p>
          <a:p>
            <a:pPr>
              <a:buClr>
                <a:srgbClr val="FF0000"/>
              </a:buClr>
              <a:buFont typeface="Wingdings" charset="0"/>
              <a:buNone/>
            </a:pPr>
            <a:r>
              <a:rPr lang="en-GB" sz="1800" dirty="0">
                <a:solidFill>
                  <a:schemeClr val="accent2"/>
                </a:solidFill>
              </a:rPr>
              <a:t>    chiral </a:t>
            </a:r>
            <a:r>
              <a:rPr lang="en-GB" sz="1800" dirty="0" err="1">
                <a:solidFill>
                  <a:schemeClr val="accent2"/>
                </a:solidFill>
              </a:rPr>
              <a:t>eigenstates</a:t>
            </a:r>
            <a:r>
              <a:rPr lang="en-GB" sz="1800" dirty="0">
                <a:solidFill>
                  <a:schemeClr val="accent2"/>
                </a:solidFill>
              </a:rPr>
              <a:t> correspond to the </a:t>
            </a:r>
            <a:r>
              <a:rPr lang="en-GB" sz="1800" dirty="0" err="1">
                <a:solidFill>
                  <a:schemeClr val="accent2"/>
                </a:solidFill>
              </a:rPr>
              <a:t>helicity</a:t>
            </a:r>
            <a:r>
              <a:rPr lang="en-GB" sz="1800" dirty="0">
                <a:solidFill>
                  <a:schemeClr val="accent2"/>
                </a:solidFill>
              </a:rPr>
              <a:t> </a:t>
            </a:r>
            <a:r>
              <a:rPr lang="en-GB" sz="1800" dirty="0" err="1">
                <a:solidFill>
                  <a:schemeClr val="accent2"/>
                </a:solidFill>
              </a:rPr>
              <a:t>eigenstates</a:t>
            </a:r>
            <a:r>
              <a:rPr lang="en-GB" sz="18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6" name="Text Box 17"/>
          <p:cNvSpPr txBox="1">
            <a:spLocks noChangeArrowheads="1"/>
          </p:cNvSpPr>
          <p:nvPr/>
        </p:nvSpPr>
        <p:spPr bwMode="auto">
          <a:xfrm>
            <a:off x="117852" y="2485395"/>
            <a:ext cx="62912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 sz="1800" dirty="0">
                <a:solidFill>
                  <a:schemeClr val="accent2"/>
                </a:solidFill>
              </a:rPr>
              <a:t> In general, the </a:t>
            </a:r>
            <a:r>
              <a:rPr lang="en-GB" sz="1800" dirty="0" err="1">
                <a:solidFill>
                  <a:schemeClr val="accent2"/>
                </a:solidFill>
              </a:rPr>
              <a:t>eigenstates</a:t>
            </a:r>
            <a:r>
              <a:rPr lang="en-GB" sz="1800" dirty="0">
                <a:solidFill>
                  <a:schemeClr val="accent2"/>
                </a:solidFill>
              </a:rPr>
              <a:t> of the chirality operator are:</a:t>
            </a:r>
          </a:p>
        </p:txBody>
      </p:sp>
      <p:sp>
        <p:nvSpPr>
          <p:cNvPr id="7" name="Text Box 23"/>
          <p:cNvSpPr txBox="1">
            <a:spLocks noChangeArrowheads="1"/>
          </p:cNvSpPr>
          <p:nvPr/>
        </p:nvSpPr>
        <p:spPr bwMode="auto">
          <a:xfrm>
            <a:off x="110446" y="3177545"/>
            <a:ext cx="352882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 sz="1800" dirty="0" smtClean="0">
                <a:solidFill>
                  <a:schemeClr val="accent2"/>
                </a:solidFill>
              </a:rPr>
              <a:t> Define </a:t>
            </a:r>
            <a:r>
              <a:rPr lang="en-GB" sz="1800" dirty="0">
                <a:solidFill>
                  <a:schemeClr val="accent2"/>
                </a:solidFill>
              </a:rPr>
              <a:t>the </a:t>
            </a:r>
            <a:r>
              <a:rPr lang="en-GB" sz="1800" dirty="0">
                <a:solidFill>
                  <a:srgbClr val="FF0000"/>
                </a:solidFill>
              </a:rPr>
              <a:t>projection operators</a:t>
            </a:r>
            <a:r>
              <a:rPr lang="en-GB" sz="1800" dirty="0">
                <a:solidFill>
                  <a:schemeClr val="accent2"/>
                </a:solidFill>
              </a:rPr>
              <a:t>:</a:t>
            </a:r>
          </a:p>
        </p:txBody>
      </p:sp>
      <p:grpSp>
        <p:nvGrpSpPr>
          <p:cNvPr id="8" name="Group 46"/>
          <p:cNvGrpSpPr>
            <a:grpSpLocks/>
          </p:cNvGrpSpPr>
          <p:nvPr/>
        </p:nvGrpSpPr>
        <p:grpSpPr bwMode="auto">
          <a:xfrm>
            <a:off x="2133977" y="3537908"/>
            <a:ext cx="4357688" cy="504825"/>
            <a:chOff x="1464" y="1842"/>
            <a:chExt cx="2745" cy="318"/>
          </a:xfrm>
        </p:grpSpPr>
        <p:sp>
          <p:nvSpPr>
            <p:cNvPr id="9" name="Rectangle 29"/>
            <p:cNvSpPr>
              <a:spLocks noChangeArrowheads="1"/>
            </p:cNvSpPr>
            <p:nvPr/>
          </p:nvSpPr>
          <p:spPr bwMode="auto">
            <a:xfrm>
              <a:off x="1464" y="1842"/>
              <a:ext cx="2745" cy="318"/>
            </a:xfrm>
            <a:prstGeom prst="rect">
              <a:avLst/>
            </a:prstGeom>
            <a:noFill/>
            <a:ln w="222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pic>
          <p:nvPicPr>
            <p:cNvPr id="10" name="Picture 31" descr="TP_tmp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8" y="1879"/>
              <a:ext cx="2558" cy="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11" name="Group 43"/>
          <p:cNvGrpSpPr>
            <a:grpSpLocks/>
          </p:cNvGrpSpPr>
          <p:nvPr/>
        </p:nvGrpSpPr>
        <p:grpSpPr bwMode="auto">
          <a:xfrm>
            <a:off x="1149727" y="4545970"/>
            <a:ext cx="6121400" cy="900113"/>
            <a:chOff x="920" y="2704"/>
            <a:chExt cx="3856" cy="567"/>
          </a:xfrm>
        </p:grpSpPr>
        <p:pic>
          <p:nvPicPr>
            <p:cNvPr id="12" name="Picture 33" descr="TP_tmp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" y="2772"/>
              <a:ext cx="3643" cy="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3" name="Rectangle 28"/>
            <p:cNvSpPr>
              <a:spLocks noChangeArrowheads="1"/>
            </p:cNvSpPr>
            <p:nvPr/>
          </p:nvSpPr>
          <p:spPr bwMode="auto">
            <a:xfrm>
              <a:off x="920" y="2704"/>
              <a:ext cx="3856" cy="567"/>
            </a:xfrm>
            <a:prstGeom prst="rect">
              <a:avLst/>
            </a:prstGeom>
            <a:noFill/>
            <a:ln w="222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pic>
          <p:nvPicPr>
            <p:cNvPr id="14" name="Picture 34" descr="TP_tmp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9" y="3067"/>
              <a:ext cx="3588" cy="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15" name="Text Box 36"/>
          <p:cNvSpPr txBox="1">
            <a:spLocks noChangeArrowheads="1"/>
          </p:cNvSpPr>
          <p:nvPr/>
        </p:nvSpPr>
        <p:spPr bwMode="auto">
          <a:xfrm>
            <a:off x="225802" y="5920745"/>
            <a:ext cx="6786130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 sz="1800" dirty="0" smtClean="0">
                <a:solidFill>
                  <a:schemeClr val="accent2"/>
                </a:solidFill>
              </a:rPr>
              <a:t> We </a:t>
            </a:r>
            <a:r>
              <a:rPr lang="en-GB" sz="1800" dirty="0">
                <a:solidFill>
                  <a:schemeClr val="accent2"/>
                </a:solidFill>
              </a:rPr>
              <a:t>can then write any </a:t>
            </a:r>
            <a:r>
              <a:rPr lang="en-GB" sz="1800" dirty="0" err="1">
                <a:solidFill>
                  <a:schemeClr val="accent2"/>
                </a:solidFill>
              </a:rPr>
              <a:t>spinor</a:t>
            </a:r>
            <a:r>
              <a:rPr lang="en-GB" sz="1800" dirty="0">
                <a:solidFill>
                  <a:schemeClr val="accent2"/>
                </a:solidFill>
              </a:rPr>
              <a:t> in terms of it left and right-handed</a:t>
            </a:r>
          </a:p>
          <a:p>
            <a:pPr>
              <a:buClr>
                <a:srgbClr val="FF0000"/>
              </a:buClr>
            </a:pPr>
            <a:r>
              <a:rPr lang="en-GB" sz="1800" dirty="0">
                <a:solidFill>
                  <a:schemeClr val="accent2"/>
                </a:solidFill>
              </a:rPr>
              <a:t>   chiral components:</a:t>
            </a:r>
          </a:p>
        </p:txBody>
      </p:sp>
      <p:pic>
        <p:nvPicPr>
          <p:cNvPr id="16" name="Picture 39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327" y="6285870"/>
            <a:ext cx="493712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7" name="Picture 44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302" y="2814008"/>
            <a:ext cx="6367463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8" name="Text Box 41"/>
          <p:cNvSpPr txBox="1">
            <a:spLocks noChangeArrowheads="1"/>
          </p:cNvSpPr>
          <p:nvPr/>
        </p:nvSpPr>
        <p:spPr bwMode="auto">
          <a:xfrm>
            <a:off x="225802" y="5547683"/>
            <a:ext cx="8966214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 sz="1800" dirty="0" smtClean="0">
                <a:solidFill>
                  <a:schemeClr val="accent2"/>
                </a:solidFill>
              </a:rPr>
              <a:t> Note        </a:t>
            </a:r>
            <a:r>
              <a:rPr lang="en-GB" sz="1800" dirty="0">
                <a:solidFill>
                  <a:schemeClr val="accent2"/>
                </a:solidFill>
              </a:rPr>
              <a:t>projects out </a:t>
            </a:r>
            <a:r>
              <a:rPr lang="en-GB" sz="1800" dirty="0">
                <a:solidFill>
                  <a:srgbClr val="FF0000"/>
                </a:solidFill>
              </a:rPr>
              <a:t>right-handed particle states</a:t>
            </a:r>
            <a:r>
              <a:rPr lang="en-GB" sz="1800" dirty="0">
                <a:solidFill>
                  <a:schemeClr val="accent2"/>
                </a:solidFill>
              </a:rPr>
              <a:t> and </a:t>
            </a:r>
            <a:r>
              <a:rPr lang="en-GB" sz="1800" dirty="0">
                <a:solidFill>
                  <a:srgbClr val="FF0000"/>
                </a:solidFill>
              </a:rPr>
              <a:t>left-handed anti-particle states</a:t>
            </a:r>
            <a:r>
              <a:rPr lang="en-GB" sz="1800" dirty="0">
                <a:solidFill>
                  <a:schemeClr val="accent2"/>
                </a:solidFill>
              </a:rPr>
              <a:t> </a:t>
            </a:r>
          </a:p>
        </p:txBody>
      </p:sp>
      <p:pic>
        <p:nvPicPr>
          <p:cNvPr id="19" name="Picture 42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496" y="5630233"/>
            <a:ext cx="2921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" name="Text Box 47"/>
          <p:cNvSpPr txBox="1">
            <a:spLocks noChangeArrowheads="1"/>
          </p:cNvSpPr>
          <p:nvPr/>
        </p:nvSpPr>
        <p:spPr bwMode="auto">
          <a:xfrm>
            <a:off x="56471" y="1847220"/>
            <a:ext cx="8530197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</a:pPr>
            <a:r>
              <a:rPr lang="en-GB" sz="1800" dirty="0" smtClean="0">
                <a:solidFill>
                  <a:schemeClr val="accent2"/>
                </a:solidFill>
              </a:rPr>
              <a:t> Chirality </a:t>
            </a:r>
            <a:r>
              <a:rPr lang="en-GB" sz="1800" dirty="0">
                <a:solidFill>
                  <a:schemeClr val="accent2"/>
                </a:solidFill>
              </a:rPr>
              <a:t>is an import concept in the structure of QED, and any interaction of the </a:t>
            </a:r>
          </a:p>
          <a:p>
            <a:pPr>
              <a:buClr>
                <a:srgbClr val="FF0000"/>
              </a:buClr>
              <a:buFont typeface="Wingdings" charset="0"/>
              <a:buNone/>
            </a:pPr>
            <a:r>
              <a:rPr lang="en-GB" sz="1800" dirty="0">
                <a:solidFill>
                  <a:schemeClr val="accent2"/>
                </a:solidFill>
              </a:rPr>
              <a:t>     form</a:t>
            </a:r>
          </a:p>
        </p:txBody>
      </p:sp>
      <p:pic>
        <p:nvPicPr>
          <p:cNvPr id="21" name="Picture 49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584" y="2172658"/>
            <a:ext cx="614362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2964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Chirality in QED</a:t>
            </a:r>
            <a:endParaRPr lang="en-US" dirty="0"/>
          </a:p>
        </p:txBody>
      </p:sp>
      <p:sp>
        <p:nvSpPr>
          <p:cNvPr id="4" name="Text Box 44"/>
          <p:cNvSpPr txBox="1">
            <a:spLocks noChangeArrowheads="1"/>
          </p:cNvSpPr>
          <p:nvPr/>
        </p:nvSpPr>
        <p:spPr bwMode="auto">
          <a:xfrm>
            <a:off x="141284" y="1000391"/>
            <a:ext cx="6670714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 sz="1800" dirty="0" smtClean="0">
                <a:solidFill>
                  <a:schemeClr val="accent2"/>
                </a:solidFill>
              </a:rPr>
              <a:t> In </a:t>
            </a:r>
            <a:r>
              <a:rPr lang="en-GB" sz="1800" dirty="0">
                <a:solidFill>
                  <a:schemeClr val="accent2"/>
                </a:solidFill>
              </a:rPr>
              <a:t>QED the basic interaction between a fermion and photon is:</a:t>
            </a:r>
          </a:p>
        </p:txBody>
      </p:sp>
      <p:sp>
        <p:nvSpPr>
          <p:cNvPr id="5" name="Text Box 46"/>
          <p:cNvSpPr txBox="1">
            <a:spLocks noChangeArrowheads="1"/>
          </p:cNvSpPr>
          <p:nvPr/>
        </p:nvSpPr>
        <p:spPr bwMode="auto">
          <a:xfrm>
            <a:off x="134937" y="1681956"/>
            <a:ext cx="8684085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 sz="1800" dirty="0" smtClean="0">
                <a:solidFill>
                  <a:schemeClr val="accent2"/>
                </a:solidFill>
              </a:rPr>
              <a:t> Can </a:t>
            </a:r>
            <a:r>
              <a:rPr lang="en-GB" sz="1800" dirty="0">
                <a:solidFill>
                  <a:schemeClr val="accent2"/>
                </a:solidFill>
              </a:rPr>
              <a:t>decompose the </a:t>
            </a:r>
            <a:r>
              <a:rPr lang="en-GB" sz="1800" dirty="0" err="1">
                <a:solidFill>
                  <a:schemeClr val="accent2"/>
                </a:solidFill>
              </a:rPr>
              <a:t>spinors</a:t>
            </a:r>
            <a:r>
              <a:rPr lang="en-GB" sz="1800" dirty="0">
                <a:solidFill>
                  <a:schemeClr val="accent2"/>
                </a:solidFill>
              </a:rPr>
              <a:t> in terms of </a:t>
            </a:r>
            <a:r>
              <a:rPr lang="en-GB" sz="1800" dirty="0">
                <a:solidFill>
                  <a:srgbClr val="FF0000"/>
                </a:solidFill>
              </a:rPr>
              <a:t>Left</a:t>
            </a:r>
            <a:r>
              <a:rPr lang="en-GB" sz="1800" dirty="0">
                <a:solidFill>
                  <a:schemeClr val="accent2"/>
                </a:solidFill>
              </a:rPr>
              <a:t> and </a:t>
            </a:r>
            <a:r>
              <a:rPr lang="en-GB" sz="1800" dirty="0">
                <a:solidFill>
                  <a:srgbClr val="FF0000"/>
                </a:solidFill>
              </a:rPr>
              <a:t>Right</a:t>
            </a:r>
            <a:r>
              <a:rPr lang="en-GB" sz="1800" dirty="0">
                <a:solidFill>
                  <a:schemeClr val="accent2"/>
                </a:solidFill>
              </a:rPr>
              <a:t>-handed chiral components:</a:t>
            </a:r>
          </a:p>
        </p:txBody>
      </p:sp>
      <p:grpSp>
        <p:nvGrpSpPr>
          <p:cNvPr id="6" name="Group 55"/>
          <p:cNvGrpSpPr>
            <a:grpSpLocks/>
          </p:cNvGrpSpPr>
          <p:nvPr/>
        </p:nvGrpSpPr>
        <p:grpSpPr bwMode="auto">
          <a:xfrm>
            <a:off x="1935162" y="3458369"/>
            <a:ext cx="5041900" cy="576262"/>
            <a:chOff x="1396" y="2092"/>
            <a:chExt cx="3176" cy="363"/>
          </a:xfrm>
        </p:grpSpPr>
        <p:pic>
          <p:nvPicPr>
            <p:cNvPr id="7" name="Picture 8" descr="TP_tmp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7" y="2188"/>
              <a:ext cx="2999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8" name="Rectangle 53"/>
            <p:cNvSpPr>
              <a:spLocks noChangeArrowheads="1"/>
            </p:cNvSpPr>
            <p:nvPr/>
          </p:nvSpPr>
          <p:spPr bwMode="auto">
            <a:xfrm>
              <a:off x="1396" y="2092"/>
              <a:ext cx="3176" cy="363"/>
            </a:xfrm>
            <a:prstGeom prst="rect">
              <a:avLst/>
            </a:prstGeom>
            <a:noFill/>
            <a:ln w="222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9" name="Text Box 56"/>
          <p:cNvSpPr txBox="1">
            <a:spLocks noChangeArrowheads="1"/>
          </p:cNvSpPr>
          <p:nvPr/>
        </p:nvSpPr>
        <p:spPr bwMode="auto">
          <a:xfrm>
            <a:off x="315912" y="4069556"/>
            <a:ext cx="3241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sz="1800">
                <a:solidFill>
                  <a:schemeClr val="accent2"/>
                </a:solidFill>
              </a:rPr>
              <a:t>it is straightforward to show</a:t>
            </a:r>
          </a:p>
        </p:txBody>
      </p:sp>
      <p:pic>
        <p:nvPicPr>
          <p:cNvPr id="10" name="Picture 59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550" y="4510881"/>
            <a:ext cx="3417887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171450" y="3015456"/>
            <a:ext cx="2656794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 sz="1800" dirty="0" smtClean="0">
                <a:solidFill>
                  <a:schemeClr val="accent2"/>
                </a:solidFill>
              </a:rPr>
              <a:t> Using </a:t>
            </a:r>
            <a:r>
              <a:rPr lang="en-GB" sz="1800" dirty="0">
                <a:solidFill>
                  <a:schemeClr val="accent2"/>
                </a:solidFill>
              </a:rPr>
              <a:t>the properties of </a:t>
            </a:r>
            <a:endParaRPr lang="en-GB" sz="1800" dirty="0">
              <a:solidFill>
                <a:srgbClr val="FF0000"/>
              </a:solidFill>
            </a:endParaRPr>
          </a:p>
        </p:txBody>
      </p:sp>
      <p:pic>
        <p:nvPicPr>
          <p:cNvPr id="12" name="Picture 52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244" y="3026569"/>
            <a:ext cx="233362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5" name="Text Box 65"/>
          <p:cNvSpPr txBox="1">
            <a:spLocks noChangeArrowheads="1"/>
          </p:cNvSpPr>
          <p:nvPr/>
        </p:nvSpPr>
        <p:spPr bwMode="auto">
          <a:xfrm>
            <a:off x="155575" y="4861719"/>
            <a:ext cx="82327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</a:pPr>
            <a:r>
              <a:rPr lang="en-GB" sz="1800" dirty="0">
                <a:solidFill>
                  <a:schemeClr val="accent2"/>
                </a:solidFill>
              </a:rPr>
              <a:t> Hence only certain combinations of </a:t>
            </a:r>
            <a:r>
              <a:rPr lang="en-GB" sz="1800" u="sng" dirty="0">
                <a:solidFill>
                  <a:srgbClr val="FF0000"/>
                </a:solidFill>
              </a:rPr>
              <a:t>chiral</a:t>
            </a:r>
            <a:r>
              <a:rPr lang="en-GB" sz="1800" dirty="0">
                <a:solidFill>
                  <a:schemeClr val="accent2"/>
                </a:solidFill>
              </a:rPr>
              <a:t> </a:t>
            </a:r>
            <a:r>
              <a:rPr lang="en-GB" sz="1800" dirty="0" err="1">
                <a:solidFill>
                  <a:schemeClr val="accent2"/>
                </a:solidFill>
              </a:rPr>
              <a:t>eigenstates</a:t>
            </a:r>
            <a:r>
              <a:rPr lang="en-GB" sz="1800" dirty="0">
                <a:solidFill>
                  <a:schemeClr val="accent2"/>
                </a:solidFill>
              </a:rPr>
              <a:t> contribute to the </a:t>
            </a:r>
          </a:p>
          <a:p>
            <a:pPr>
              <a:buClr>
                <a:srgbClr val="FF0000"/>
              </a:buClr>
              <a:buFont typeface="Wingdings" charset="0"/>
              <a:buNone/>
            </a:pPr>
            <a:r>
              <a:rPr lang="en-GB" sz="1800" dirty="0">
                <a:solidFill>
                  <a:schemeClr val="accent2"/>
                </a:solidFill>
              </a:rPr>
              <a:t>     interaction. This statement is </a:t>
            </a:r>
            <a:r>
              <a:rPr lang="en-GB" sz="1800" dirty="0"/>
              <a:t>ALWAYS</a:t>
            </a:r>
            <a:r>
              <a:rPr lang="en-GB" sz="1800" dirty="0">
                <a:solidFill>
                  <a:schemeClr val="accent2"/>
                </a:solidFill>
              </a:rPr>
              <a:t> true.</a:t>
            </a:r>
          </a:p>
        </p:txBody>
      </p:sp>
      <p:pic>
        <p:nvPicPr>
          <p:cNvPr id="16" name="Picture 70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25" y="1366044"/>
            <a:ext cx="904875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7" name="Text Box 66"/>
          <p:cNvSpPr txBox="1">
            <a:spLocks noChangeArrowheads="1"/>
          </p:cNvSpPr>
          <p:nvPr/>
        </p:nvSpPr>
        <p:spPr bwMode="auto">
          <a:xfrm>
            <a:off x="185737" y="5530056"/>
            <a:ext cx="8517373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 sz="1800" dirty="0" smtClean="0">
                <a:solidFill>
                  <a:schemeClr val="accent2"/>
                </a:solidFill>
              </a:rPr>
              <a:t> For                </a:t>
            </a:r>
            <a:r>
              <a:rPr lang="en-GB" sz="1800" dirty="0">
                <a:solidFill>
                  <a:schemeClr val="accent2"/>
                </a:solidFill>
              </a:rPr>
              <a:t>, the chiral and </a:t>
            </a:r>
            <a:r>
              <a:rPr lang="en-GB" sz="1800" dirty="0" err="1">
                <a:solidFill>
                  <a:schemeClr val="accent2"/>
                </a:solidFill>
              </a:rPr>
              <a:t>helicity</a:t>
            </a:r>
            <a:r>
              <a:rPr lang="en-GB" sz="1800" dirty="0">
                <a:solidFill>
                  <a:schemeClr val="accent2"/>
                </a:solidFill>
              </a:rPr>
              <a:t> </a:t>
            </a:r>
            <a:r>
              <a:rPr lang="en-GB" sz="1800" dirty="0" err="1">
                <a:solidFill>
                  <a:schemeClr val="accent2"/>
                </a:solidFill>
              </a:rPr>
              <a:t>eigenstates</a:t>
            </a:r>
            <a:r>
              <a:rPr lang="en-GB" sz="1800" dirty="0">
                <a:solidFill>
                  <a:schemeClr val="accent2"/>
                </a:solidFill>
              </a:rPr>
              <a:t> are equivalent. This implies that </a:t>
            </a:r>
          </a:p>
          <a:p>
            <a:pPr>
              <a:buClr>
                <a:srgbClr val="FF0000"/>
              </a:buClr>
            </a:pPr>
            <a:r>
              <a:rPr lang="en-GB" sz="1800" dirty="0">
                <a:solidFill>
                  <a:schemeClr val="accent2"/>
                </a:solidFill>
              </a:rPr>
              <a:t>   for                 only certain </a:t>
            </a:r>
            <a:r>
              <a:rPr lang="en-GB" sz="1800" dirty="0" err="1">
                <a:solidFill>
                  <a:schemeClr val="accent2"/>
                </a:solidFill>
              </a:rPr>
              <a:t>helicity</a:t>
            </a:r>
            <a:r>
              <a:rPr lang="en-GB" sz="1800" dirty="0">
                <a:solidFill>
                  <a:schemeClr val="accent2"/>
                </a:solidFill>
              </a:rPr>
              <a:t> combinations contribute to the QED vertex ! </a:t>
            </a:r>
          </a:p>
          <a:p>
            <a:pPr>
              <a:buClr>
                <a:srgbClr val="FF0000"/>
              </a:buClr>
            </a:pPr>
            <a:r>
              <a:rPr lang="en-GB" sz="1800" dirty="0">
                <a:solidFill>
                  <a:schemeClr val="accent2"/>
                </a:solidFill>
              </a:rPr>
              <a:t>  This is why previously we found that for two of the four </a:t>
            </a:r>
            <a:r>
              <a:rPr lang="en-GB" sz="1800" dirty="0" err="1">
                <a:solidFill>
                  <a:schemeClr val="accent2"/>
                </a:solidFill>
              </a:rPr>
              <a:t>helicity</a:t>
            </a:r>
            <a:r>
              <a:rPr lang="en-GB" sz="1800" dirty="0">
                <a:solidFill>
                  <a:schemeClr val="accent2"/>
                </a:solidFill>
              </a:rPr>
              <a:t> combinations </a:t>
            </a:r>
          </a:p>
          <a:p>
            <a:pPr>
              <a:buClr>
                <a:srgbClr val="FF0000"/>
              </a:buClr>
            </a:pPr>
            <a:r>
              <a:rPr lang="en-GB" sz="1800" dirty="0">
                <a:solidFill>
                  <a:schemeClr val="accent2"/>
                </a:solidFill>
              </a:rPr>
              <a:t>   for the muon current were zero</a:t>
            </a:r>
          </a:p>
        </p:txBody>
      </p:sp>
      <p:pic>
        <p:nvPicPr>
          <p:cNvPr id="18" name="Picture 67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5595144"/>
            <a:ext cx="847725" cy="23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9" name="Picture 78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7" y="5869781"/>
            <a:ext cx="847725" cy="233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0" name="Picture 81" descr="TP_tmp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062" y="2124869"/>
            <a:ext cx="6916738" cy="78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279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Chirality in QED</a:t>
            </a:r>
            <a:endParaRPr lang="en-US" dirty="0"/>
          </a:p>
        </p:txBody>
      </p:sp>
      <p:grpSp>
        <p:nvGrpSpPr>
          <p:cNvPr id="4" name="Group 176"/>
          <p:cNvGrpSpPr>
            <a:grpSpLocks/>
          </p:cNvGrpSpPr>
          <p:nvPr/>
        </p:nvGrpSpPr>
        <p:grpSpPr bwMode="auto">
          <a:xfrm>
            <a:off x="239713" y="1887537"/>
            <a:ext cx="8532813" cy="1981200"/>
            <a:chOff x="308" y="481"/>
            <a:chExt cx="5375" cy="1248"/>
          </a:xfrm>
        </p:grpSpPr>
        <p:grpSp>
          <p:nvGrpSpPr>
            <p:cNvPr id="5" name="Group 77"/>
            <p:cNvGrpSpPr>
              <a:grpSpLocks/>
            </p:cNvGrpSpPr>
            <p:nvPr/>
          </p:nvGrpSpPr>
          <p:grpSpPr bwMode="auto">
            <a:xfrm>
              <a:off x="1895" y="822"/>
              <a:ext cx="817" cy="820"/>
              <a:chOff x="1895" y="278"/>
              <a:chExt cx="817" cy="820"/>
            </a:xfrm>
          </p:grpSpPr>
          <p:grpSp>
            <p:nvGrpSpPr>
              <p:cNvPr id="47" name="Group 44"/>
              <p:cNvGrpSpPr>
                <a:grpSpLocks/>
              </p:cNvGrpSpPr>
              <p:nvPr/>
            </p:nvGrpSpPr>
            <p:grpSpPr bwMode="auto">
              <a:xfrm>
                <a:off x="1895" y="278"/>
                <a:ext cx="817" cy="476"/>
                <a:chOff x="852" y="346"/>
                <a:chExt cx="817" cy="476"/>
              </a:xfrm>
            </p:grpSpPr>
            <p:sp>
              <p:nvSpPr>
                <p:cNvPr id="52" name="Line 45"/>
                <p:cNvSpPr>
                  <a:spLocks noChangeShapeType="1"/>
                </p:cNvSpPr>
                <p:nvPr/>
              </p:nvSpPr>
              <p:spPr bwMode="auto">
                <a:xfrm>
                  <a:off x="852" y="482"/>
                  <a:ext cx="476" cy="204"/>
                </a:xfrm>
                <a:prstGeom prst="line">
                  <a:avLst/>
                </a:prstGeom>
                <a:noFill/>
                <a:ln w="22225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Line 46"/>
                <p:cNvSpPr>
                  <a:spLocks noChangeShapeType="1"/>
                </p:cNvSpPr>
                <p:nvPr/>
              </p:nvSpPr>
              <p:spPr bwMode="auto">
                <a:xfrm>
                  <a:off x="852" y="482"/>
                  <a:ext cx="272" cy="113"/>
                </a:xfrm>
                <a:prstGeom prst="line">
                  <a:avLst/>
                </a:prstGeom>
                <a:noFill/>
                <a:ln w="22225">
                  <a:solidFill>
                    <a:srgbClr val="0000FF"/>
                  </a:solidFill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54" name="Group 47"/>
                <p:cNvGrpSpPr>
                  <a:grpSpLocks/>
                </p:cNvGrpSpPr>
                <p:nvPr/>
              </p:nvGrpSpPr>
              <p:grpSpPr bwMode="auto">
                <a:xfrm rot="-2818496">
                  <a:off x="1329" y="482"/>
                  <a:ext cx="476" cy="204"/>
                  <a:chOff x="1329" y="686"/>
                  <a:chExt cx="476" cy="204"/>
                </a:xfrm>
              </p:grpSpPr>
              <p:sp>
                <p:nvSpPr>
                  <p:cNvPr id="55" name="Line 48"/>
                  <p:cNvSpPr>
                    <a:spLocks noChangeShapeType="1"/>
                  </p:cNvSpPr>
                  <p:nvPr/>
                </p:nvSpPr>
                <p:spPr bwMode="auto">
                  <a:xfrm>
                    <a:off x="1329" y="686"/>
                    <a:ext cx="476" cy="204"/>
                  </a:xfrm>
                  <a:prstGeom prst="line">
                    <a:avLst/>
                  </a:prstGeom>
                  <a:noFill/>
                  <a:ln w="22225">
                    <a:solidFill>
                      <a:srgbClr val="0000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0000" tIns="46800" rIns="90000" bIns="46800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6" name="Line 49"/>
                  <p:cNvSpPr>
                    <a:spLocks noChangeShapeType="1"/>
                  </p:cNvSpPr>
                  <p:nvPr/>
                </p:nvSpPr>
                <p:spPr bwMode="auto">
                  <a:xfrm>
                    <a:off x="1329" y="686"/>
                    <a:ext cx="272" cy="113"/>
                  </a:xfrm>
                  <a:prstGeom prst="line">
                    <a:avLst/>
                  </a:prstGeom>
                  <a:noFill/>
                  <a:ln w="22225">
                    <a:solidFill>
                      <a:srgbClr val="0000FF"/>
                    </a:solidFill>
                    <a:round/>
                    <a:headEnd/>
                    <a:tailEnd type="arrow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48" name="Freeform 50"/>
              <p:cNvSpPr>
                <a:spLocks/>
              </p:cNvSpPr>
              <p:nvPr/>
            </p:nvSpPr>
            <p:spPr bwMode="auto">
              <a:xfrm rot="16068105">
                <a:off x="2153" y="814"/>
                <a:ext cx="480" cy="87"/>
              </a:xfrm>
              <a:custGeom>
                <a:avLst/>
                <a:gdLst>
                  <a:gd name="T0" fmla="*/ 0 w 3378"/>
                  <a:gd name="T1" fmla="*/ 318 h 682"/>
                  <a:gd name="T2" fmla="*/ 69 w 3378"/>
                  <a:gd name="T3" fmla="*/ 163 h 682"/>
                  <a:gd name="T4" fmla="*/ 112 w 3378"/>
                  <a:gd name="T5" fmla="*/ 76 h 682"/>
                  <a:gd name="T6" fmla="*/ 149 w 3378"/>
                  <a:gd name="T7" fmla="*/ 33 h 682"/>
                  <a:gd name="T8" fmla="*/ 205 w 3378"/>
                  <a:gd name="T9" fmla="*/ 8 h 682"/>
                  <a:gd name="T10" fmla="*/ 248 w 3378"/>
                  <a:gd name="T11" fmla="*/ 27 h 682"/>
                  <a:gd name="T12" fmla="*/ 316 w 3378"/>
                  <a:gd name="T13" fmla="*/ 95 h 682"/>
                  <a:gd name="T14" fmla="*/ 365 w 3378"/>
                  <a:gd name="T15" fmla="*/ 200 h 682"/>
                  <a:gd name="T16" fmla="*/ 396 w 3378"/>
                  <a:gd name="T17" fmla="*/ 293 h 682"/>
                  <a:gd name="T18" fmla="*/ 452 w 3378"/>
                  <a:gd name="T19" fmla="*/ 423 h 682"/>
                  <a:gd name="T20" fmla="*/ 514 w 3378"/>
                  <a:gd name="T21" fmla="*/ 565 h 682"/>
                  <a:gd name="T22" fmla="*/ 570 w 3378"/>
                  <a:gd name="T23" fmla="*/ 646 h 682"/>
                  <a:gd name="T24" fmla="*/ 625 w 3378"/>
                  <a:gd name="T25" fmla="*/ 676 h 682"/>
                  <a:gd name="T26" fmla="*/ 681 w 3378"/>
                  <a:gd name="T27" fmla="*/ 639 h 682"/>
                  <a:gd name="T28" fmla="*/ 737 w 3378"/>
                  <a:gd name="T29" fmla="*/ 577 h 682"/>
                  <a:gd name="T30" fmla="*/ 798 w 3378"/>
                  <a:gd name="T31" fmla="*/ 441 h 682"/>
                  <a:gd name="T32" fmla="*/ 854 w 3378"/>
                  <a:gd name="T33" fmla="*/ 299 h 682"/>
                  <a:gd name="T34" fmla="*/ 904 w 3378"/>
                  <a:gd name="T35" fmla="*/ 182 h 682"/>
                  <a:gd name="T36" fmla="*/ 959 w 3378"/>
                  <a:gd name="T37" fmla="*/ 64 h 682"/>
                  <a:gd name="T38" fmla="*/ 1015 w 3378"/>
                  <a:gd name="T39" fmla="*/ 15 h 682"/>
                  <a:gd name="T40" fmla="*/ 1064 w 3378"/>
                  <a:gd name="T41" fmla="*/ 8 h 682"/>
                  <a:gd name="T42" fmla="*/ 1133 w 3378"/>
                  <a:gd name="T43" fmla="*/ 64 h 682"/>
                  <a:gd name="T44" fmla="*/ 1176 w 3378"/>
                  <a:gd name="T45" fmla="*/ 151 h 682"/>
                  <a:gd name="T46" fmla="*/ 1232 w 3378"/>
                  <a:gd name="T47" fmla="*/ 268 h 682"/>
                  <a:gd name="T48" fmla="*/ 1287 w 3378"/>
                  <a:gd name="T49" fmla="*/ 404 h 682"/>
                  <a:gd name="T50" fmla="*/ 1349 w 3378"/>
                  <a:gd name="T51" fmla="*/ 540 h 682"/>
                  <a:gd name="T52" fmla="*/ 1399 w 3378"/>
                  <a:gd name="T53" fmla="*/ 646 h 682"/>
                  <a:gd name="T54" fmla="*/ 1467 w 3378"/>
                  <a:gd name="T55" fmla="*/ 676 h 682"/>
                  <a:gd name="T56" fmla="*/ 1541 w 3378"/>
                  <a:gd name="T57" fmla="*/ 633 h 682"/>
                  <a:gd name="T58" fmla="*/ 1603 w 3378"/>
                  <a:gd name="T59" fmla="*/ 516 h 682"/>
                  <a:gd name="T60" fmla="*/ 1658 w 3378"/>
                  <a:gd name="T61" fmla="*/ 386 h 682"/>
                  <a:gd name="T62" fmla="*/ 1708 w 3378"/>
                  <a:gd name="T63" fmla="*/ 262 h 682"/>
                  <a:gd name="T64" fmla="*/ 1770 w 3378"/>
                  <a:gd name="T65" fmla="*/ 138 h 682"/>
                  <a:gd name="T66" fmla="*/ 1807 w 3378"/>
                  <a:gd name="T67" fmla="*/ 64 h 682"/>
                  <a:gd name="T68" fmla="*/ 1887 w 3378"/>
                  <a:gd name="T69" fmla="*/ 2 h 682"/>
                  <a:gd name="T70" fmla="*/ 1974 w 3378"/>
                  <a:gd name="T71" fmla="*/ 64 h 682"/>
                  <a:gd name="T72" fmla="*/ 2036 w 3378"/>
                  <a:gd name="T73" fmla="*/ 182 h 682"/>
                  <a:gd name="T74" fmla="*/ 2110 w 3378"/>
                  <a:gd name="T75" fmla="*/ 361 h 682"/>
                  <a:gd name="T76" fmla="*/ 2178 w 3378"/>
                  <a:gd name="T77" fmla="*/ 528 h 682"/>
                  <a:gd name="T78" fmla="*/ 2240 w 3378"/>
                  <a:gd name="T79" fmla="*/ 639 h 682"/>
                  <a:gd name="T80" fmla="*/ 2308 w 3378"/>
                  <a:gd name="T81" fmla="*/ 676 h 682"/>
                  <a:gd name="T82" fmla="*/ 2388 w 3378"/>
                  <a:gd name="T83" fmla="*/ 615 h 682"/>
                  <a:gd name="T84" fmla="*/ 2463 w 3378"/>
                  <a:gd name="T85" fmla="*/ 491 h 682"/>
                  <a:gd name="T86" fmla="*/ 2537 w 3378"/>
                  <a:gd name="T87" fmla="*/ 305 h 682"/>
                  <a:gd name="T88" fmla="*/ 2599 w 3378"/>
                  <a:gd name="T89" fmla="*/ 157 h 682"/>
                  <a:gd name="T90" fmla="*/ 2673 w 3378"/>
                  <a:gd name="T91" fmla="*/ 33 h 682"/>
                  <a:gd name="T92" fmla="*/ 2735 w 3378"/>
                  <a:gd name="T93" fmla="*/ 8 h 682"/>
                  <a:gd name="T94" fmla="*/ 2815 w 3378"/>
                  <a:gd name="T95" fmla="*/ 64 h 682"/>
                  <a:gd name="T96" fmla="*/ 2877 w 3378"/>
                  <a:gd name="T97" fmla="*/ 188 h 682"/>
                  <a:gd name="T98" fmla="*/ 2951 w 3378"/>
                  <a:gd name="T99" fmla="*/ 361 h 682"/>
                  <a:gd name="T100" fmla="*/ 3019 w 3378"/>
                  <a:gd name="T101" fmla="*/ 516 h 682"/>
                  <a:gd name="T102" fmla="*/ 3094 w 3378"/>
                  <a:gd name="T103" fmla="*/ 652 h 682"/>
                  <a:gd name="T104" fmla="*/ 3162 w 3378"/>
                  <a:gd name="T105" fmla="*/ 676 h 682"/>
                  <a:gd name="T106" fmla="*/ 3236 w 3378"/>
                  <a:gd name="T107" fmla="*/ 615 h 682"/>
                  <a:gd name="T108" fmla="*/ 3316 w 3378"/>
                  <a:gd name="T109" fmla="*/ 454 h 682"/>
                  <a:gd name="T110" fmla="*/ 3378 w 3378"/>
                  <a:gd name="T111" fmla="*/ 305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378" h="682">
                    <a:moveTo>
                      <a:pt x="0" y="318"/>
                    </a:moveTo>
                    <a:cubicBezTo>
                      <a:pt x="25" y="260"/>
                      <a:pt x="50" y="203"/>
                      <a:pt x="69" y="163"/>
                    </a:cubicBezTo>
                    <a:cubicBezTo>
                      <a:pt x="88" y="123"/>
                      <a:pt x="99" y="98"/>
                      <a:pt x="112" y="76"/>
                    </a:cubicBezTo>
                    <a:cubicBezTo>
                      <a:pt x="125" y="54"/>
                      <a:pt x="133" y="44"/>
                      <a:pt x="149" y="33"/>
                    </a:cubicBezTo>
                    <a:cubicBezTo>
                      <a:pt x="165" y="22"/>
                      <a:pt x="189" y="9"/>
                      <a:pt x="205" y="8"/>
                    </a:cubicBezTo>
                    <a:cubicBezTo>
                      <a:pt x="221" y="7"/>
                      <a:pt x="230" y="13"/>
                      <a:pt x="248" y="27"/>
                    </a:cubicBezTo>
                    <a:cubicBezTo>
                      <a:pt x="266" y="41"/>
                      <a:pt x="297" y="66"/>
                      <a:pt x="316" y="95"/>
                    </a:cubicBezTo>
                    <a:cubicBezTo>
                      <a:pt x="335" y="124"/>
                      <a:pt x="352" y="167"/>
                      <a:pt x="365" y="200"/>
                    </a:cubicBezTo>
                    <a:cubicBezTo>
                      <a:pt x="378" y="233"/>
                      <a:pt x="382" y="256"/>
                      <a:pt x="396" y="293"/>
                    </a:cubicBezTo>
                    <a:cubicBezTo>
                      <a:pt x="410" y="330"/>
                      <a:pt x="432" y="378"/>
                      <a:pt x="452" y="423"/>
                    </a:cubicBezTo>
                    <a:cubicBezTo>
                      <a:pt x="472" y="468"/>
                      <a:pt x="494" y="528"/>
                      <a:pt x="514" y="565"/>
                    </a:cubicBezTo>
                    <a:cubicBezTo>
                      <a:pt x="534" y="602"/>
                      <a:pt x="552" y="628"/>
                      <a:pt x="570" y="646"/>
                    </a:cubicBezTo>
                    <a:cubicBezTo>
                      <a:pt x="588" y="664"/>
                      <a:pt x="607" y="677"/>
                      <a:pt x="625" y="676"/>
                    </a:cubicBezTo>
                    <a:cubicBezTo>
                      <a:pt x="643" y="675"/>
                      <a:pt x="662" y="655"/>
                      <a:pt x="681" y="639"/>
                    </a:cubicBezTo>
                    <a:cubicBezTo>
                      <a:pt x="700" y="623"/>
                      <a:pt x="718" y="610"/>
                      <a:pt x="737" y="577"/>
                    </a:cubicBezTo>
                    <a:cubicBezTo>
                      <a:pt x="756" y="544"/>
                      <a:pt x="778" y="487"/>
                      <a:pt x="798" y="441"/>
                    </a:cubicBezTo>
                    <a:cubicBezTo>
                      <a:pt x="818" y="395"/>
                      <a:pt x="836" y="342"/>
                      <a:pt x="854" y="299"/>
                    </a:cubicBezTo>
                    <a:cubicBezTo>
                      <a:pt x="872" y="256"/>
                      <a:pt x="887" y="221"/>
                      <a:pt x="904" y="182"/>
                    </a:cubicBezTo>
                    <a:cubicBezTo>
                      <a:pt x="921" y="143"/>
                      <a:pt x="941" y="92"/>
                      <a:pt x="959" y="64"/>
                    </a:cubicBezTo>
                    <a:cubicBezTo>
                      <a:pt x="977" y="36"/>
                      <a:pt x="998" y="24"/>
                      <a:pt x="1015" y="15"/>
                    </a:cubicBezTo>
                    <a:cubicBezTo>
                      <a:pt x="1032" y="6"/>
                      <a:pt x="1044" y="0"/>
                      <a:pt x="1064" y="8"/>
                    </a:cubicBezTo>
                    <a:cubicBezTo>
                      <a:pt x="1084" y="16"/>
                      <a:pt x="1114" y="40"/>
                      <a:pt x="1133" y="64"/>
                    </a:cubicBezTo>
                    <a:cubicBezTo>
                      <a:pt x="1152" y="88"/>
                      <a:pt x="1160" y="117"/>
                      <a:pt x="1176" y="151"/>
                    </a:cubicBezTo>
                    <a:cubicBezTo>
                      <a:pt x="1192" y="185"/>
                      <a:pt x="1214" y="226"/>
                      <a:pt x="1232" y="268"/>
                    </a:cubicBezTo>
                    <a:cubicBezTo>
                      <a:pt x="1250" y="310"/>
                      <a:pt x="1268" y="359"/>
                      <a:pt x="1287" y="404"/>
                    </a:cubicBezTo>
                    <a:cubicBezTo>
                      <a:pt x="1306" y="449"/>
                      <a:pt x="1330" y="500"/>
                      <a:pt x="1349" y="540"/>
                    </a:cubicBezTo>
                    <a:cubicBezTo>
                      <a:pt x="1368" y="580"/>
                      <a:pt x="1379" y="623"/>
                      <a:pt x="1399" y="646"/>
                    </a:cubicBezTo>
                    <a:cubicBezTo>
                      <a:pt x="1419" y="669"/>
                      <a:pt x="1443" y="678"/>
                      <a:pt x="1467" y="676"/>
                    </a:cubicBezTo>
                    <a:cubicBezTo>
                      <a:pt x="1491" y="674"/>
                      <a:pt x="1518" y="660"/>
                      <a:pt x="1541" y="633"/>
                    </a:cubicBezTo>
                    <a:cubicBezTo>
                      <a:pt x="1564" y="606"/>
                      <a:pt x="1584" y="557"/>
                      <a:pt x="1603" y="516"/>
                    </a:cubicBezTo>
                    <a:cubicBezTo>
                      <a:pt x="1622" y="475"/>
                      <a:pt x="1641" y="428"/>
                      <a:pt x="1658" y="386"/>
                    </a:cubicBezTo>
                    <a:cubicBezTo>
                      <a:pt x="1675" y="344"/>
                      <a:pt x="1689" y="303"/>
                      <a:pt x="1708" y="262"/>
                    </a:cubicBezTo>
                    <a:cubicBezTo>
                      <a:pt x="1727" y="221"/>
                      <a:pt x="1754" y="171"/>
                      <a:pt x="1770" y="138"/>
                    </a:cubicBezTo>
                    <a:cubicBezTo>
                      <a:pt x="1786" y="105"/>
                      <a:pt x="1788" y="87"/>
                      <a:pt x="1807" y="64"/>
                    </a:cubicBezTo>
                    <a:cubicBezTo>
                      <a:pt x="1826" y="41"/>
                      <a:pt x="1859" y="2"/>
                      <a:pt x="1887" y="2"/>
                    </a:cubicBezTo>
                    <a:cubicBezTo>
                      <a:pt x="1915" y="2"/>
                      <a:pt x="1949" y="34"/>
                      <a:pt x="1974" y="64"/>
                    </a:cubicBezTo>
                    <a:cubicBezTo>
                      <a:pt x="1999" y="94"/>
                      <a:pt x="2013" y="133"/>
                      <a:pt x="2036" y="182"/>
                    </a:cubicBezTo>
                    <a:cubicBezTo>
                      <a:pt x="2059" y="231"/>
                      <a:pt x="2086" y="303"/>
                      <a:pt x="2110" y="361"/>
                    </a:cubicBezTo>
                    <a:cubicBezTo>
                      <a:pt x="2134" y="419"/>
                      <a:pt x="2156" y="482"/>
                      <a:pt x="2178" y="528"/>
                    </a:cubicBezTo>
                    <a:cubicBezTo>
                      <a:pt x="2200" y="574"/>
                      <a:pt x="2218" y="614"/>
                      <a:pt x="2240" y="639"/>
                    </a:cubicBezTo>
                    <a:cubicBezTo>
                      <a:pt x="2262" y="664"/>
                      <a:pt x="2283" y="680"/>
                      <a:pt x="2308" y="676"/>
                    </a:cubicBezTo>
                    <a:cubicBezTo>
                      <a:pt x="2333" y="672"/>
                      <a:pt x="2362" y="646"/>
                      <a:pt x="2388" y="615"/>
                    </a:cubicBezTo>
                    <a:cubicBezTo>
                      <a:pt x="2414" y="584"/>
                      <a:pt x="2438" y="543"/>
                      <a:pt x="2463" y="491"/>
                    </a:cubicBezTo>
                    <a:cubicBezTo>
                      <a:pt x="2488" y="439"/>
                      <a:pt x="2514" y="361"/>
                      <a:pt x="2537" y="305"/>
                    </a:cubicBezTo>
                    <a:cubicBezTo>
                      <a:pt x="2560" y="249"/>
                      <a:pt x="2576" y="202"/>
                      <a:pt x="2599" y="157"/>
                    </a:cubicBezTo>
                    <a:cubicBezTo>
                      <a:pt x="2622" y="112"/>
                      <a:pt x="2650" y="58"/>
                      <a:pt x="2673" y="33"/>
                    </a:cubicBezTo>
                    <a:cubicBezTo>
                      <a:pt x="2696" y="8"/>
                      <a:pt x="2711" y="3"/>
                      <a:pt x="2735" y="8"/>
                    </a:cubicBezTo>
                    <a:cubicBezTo>
                      <a:pt x="2759" y="13"/>
                      <a:pt x="2791" y="34"/>
                      <a:pt x="2815" y="64"/>
                    </a:cubicBezTo>
                    <a:cubicBezTo>
                      <a:pt x="2839" y="94"/>
                      <a:pt x="2854" y="139"/>
                      <a:pt x="2877" y="188"/>
                    </a:cubicBezTo>
                    <a:cubicBezTo>
                      <a:pt x="2900" y="237"/>
                      <a:pt x="2927" y="306"/>
                      <a:pt x="2951" y="361"/>
                    </a:cubicBezTo>
                    <a:cubicBezTo>
                      <a:pt x="2975" y="416"/>
                      <a:pt x="2995" y="468"/>
                      <a:pt x="3019" y="516"/>
                    </a:cubicBezTo>
                    <a:cubicBezTo>
                      <a:pt x="3043" y="564"/>
                      <a:pt x="3070" y="625"/>
                      <a:pt x="3094" y="652"/>
                    </a:cubicBezTo>
                    <a:cubicBezTo>
                      <a:pt x="3118" y="679"/>
                      <a:pt x="3138" y="682"/>
                      <a:pt x="3162" y="676"/>
                    </a:cubicBezTo>
                    <a:cubicBezTo>
                      <a:pt x="3186" y="670"/>
                      <a:pt x="3210" y="652"/>
                      <a:pt x="3236" y="615"/>
                    </a:cubicBezTo>
                    <a:cubicBezTo>
                      <a:pt x="3262" y="578"/>
                      <a:pt x="3292" y="506"/>
                      <a:pt x="3316" y="454"/>
                    </a:cubicBezTo>
                    <a:cubicBezTo>
                      <a:pt x="3340" y="402"/>
                      <a:pt x="3368" y="330"/>
                      <a:pt x="3378" y="30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Oval 51"/>
              <p:cNvSpPr>
                <a:spLocks noChangeArrowheads="1"/>
              </p:cNvSpPr>
              <p:nvPr/>
            </p:nvSpPr>
            <p:spPr bwMode="auto">
              <a:xfrm>
                <a:off x="2358" y="588"/>
                <a:ext cx="56" cy="53"/>
              </a:xfrm>
              <a:prstGeom prst="ellipse">
                <a:avLst/>
              </a:prstGeom>
              <a:solidFill>
                <a:srgbClr val="CC00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0" name="AutoShape 52"/>
              <p:cNvSpPr>
                <a:spLocks noChangeArrowheads="1"/>
              </p:cNvSpPr>
              <p:nvPr/>
            </p:nvSpPr>
            <p:spPr bwMode="auto">
              <a:xfrm rot="1627278">
                <a:off x="2099" y="391"/>
                <a:ext cx="158" cy="91"/>
              </a:xfrm>
              <a:prstGeom prst="rightArrow">
                <a:avLst>
                  <a:gd name="adj1" fmla="val 50000"/>
                  <a:gd name="adj2" fmla="val 43407"/>
                </a:avLst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1" name="AutoShape 53"/>
              <p:cNvSpPr>
                <a:spLocks noChangeArrowheads="1"/>
              </p:cNvSpPr>
              <p:nvPr/>
            </p:nvSpPr>
            <p:spPr bwMode="auto">
              <a:xfrm rot="9360000">
                <a:off x="2485" y="391"/>
                <a:ext cx="158" cy="91"/>
              </a:xfrm>
              <a:prstGeom prst="rightArrow">
                <a:avLst>
                  <a:gd name="adj1" fmla="val 50000"/>
                  <a:gd name="adj2" fmla="val 43407"/>
                </a:avLst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6" name="Group 76"/>
            <p:cNvGrpSpPr>
              <a:grpSpLocks/>
            </p:cNvGrpSpPr>
            <p:nvPr/>
          </p:nvGrpSpPr>
          <p:grpSpPr bwMode="auto">
            <a:xfrm>
              <a:off x="4639" y="822"/>
              <a:ext cx="817" cy="820"/>
              <a:chOff x="3256" y="278"/>
              <a:chExt cx="817" cy="820"/>
            </a:xfrm>
          </p:grpSpPr>
          <p:grpSp>
            <p:nvGrpSpPr>
              <p:cNvPr id="37" name="Group 55"/>
              <p:cNvGrpSpPr>
                <a:grpSpLocks/>
              </p:cNvGrpSpPr>
              <p:nvPr/>
            </p:nvGrpSpPr>
            <p:grpSpPr bwMode="auto">
              <a:xfrm>
                <a:off x="3256" y="278"/>
                <a:ext cx="817" cy="476"/>
                <a:chOff x="852" y="346"/>
                <a:chExt cx="817" cy="476"/>
              </a:xfrm>
            </p:grpSpPr>
            <p:sp>
              <p:nvSpPr>
                <p:cNvPr id="42" name="Line 56"/>
                <p:cNvSpPr>
                  <a:spLocks noChangeShapeType="1"/>
                </p:cNvSpPr>
                <p:nvPr/>
              </p:nvSpPr>
              <p:spPr bwMode="auto">
                <a:xfrm>
                  <a:off x="852" y="482"/>
                  <a:ext cx="476" cy="204"/>
                </a:xfrm>
                <a:prstGeom prst="line">
                  <a:avLst/>
                </a:prstGeom>
                <a:noFill/>
                <a:ln w="22225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Line 57"/>
                <p:cNvSpPr>
                  <a:spLocks noChangeShapeType="1"/>
                </p:cNvSpPr>
                <p:nvPr/>
              </p:nvSpPr>
              <p:spPr bwMode="auto">
                <a:xfrm>
                  <a:off x="852" y="482"/>
                  <a:ext cx="272" cy="113"/>
                </a:xfrm>
                <a:prstGeom prst="line">
                  <a:avLst/>
                </a:prstGeom>
                <a:noFill/>
                <a:ln w="22225">
                  <a:solidFill>
                    <a:srgbClr val="0000FF"/>
                  </a:solidFill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44" name="Group 58"/>
                <p:cNvGrpSpPr>
                  <a:grpSpLocks/>
                </p:cNvGrpSpPr>
                <p:nvPr/>
              </p:nvGrpSpPr>
              <p:grpSpPr bwMode="auto">
                <a:xfrm rot="-2818496">
                  <a:off x="1329" y="482"/>
                  <a:ext cx="476" cy="204"/>
                  <a:chOff x="1329" y="686"/>
                  <a:chExt cx="476" cy="204"/>
                </a:xfrm>
              </p:grpSpPr>
              <p:sp>
                <p:nvSpPr>
                  <p:cNvPr id="45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1329" y="686"/>
                    <a:ext cx="476" cy="204"/>
                  </a:xfrm>
                  <a:prstGeom prst="line">
                    <a:avLst/>
                  </a:prstGeom>
                  <a:noFill/>
                  <a:ln w="22225">
                    <a:solidFill>
                      <a:srgbClr val="0000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0000" tIns="46800" rIns="90000" bIns="46800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6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1329" y="686"/>
                    <a:ext cx="272" cy="113"/>
                  </a:xfrm>
                  <a:prstGeom prst="line">
                    <a:avLst/>
                  </a:prstGeom>
                  <a:noFill/>
                  <a:ln w="22225">
                    <a:solidFill>
                      <a:srgbClr val="0000FF"/>
                    </a:solidFill>
                    <a:round/>
                    <a:headEnd/>
                    <a:tailEnd type="arrow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8" name="Freeform 61"/>
              <p:cNvSpPr>
                <a:spLocks/>
              </p:cNvSpPr>
              <p:nvPr/>
            </p:nvSpPr>
            <p:spPr bwMode="auto">
              <a:xfrm rot="16068105">
                <a:off x="3514" y="814"/>
                <a:ext cx="480" cy="87"/>
              </a:xfrm>
              <a:custGeom>
                <a:avLst/>
                <a:gdLst>
                  <a:gd name="T0" fmla="*/ 0 w 3378"/>
                  <a:gd name="T1" fmla="*/ 318 h 682"/>
                  <a:gd name="T2" fmla="*/ 69 w 3378"/>
                  <a:gd name="T3" fmla="*/ 163 h 682"/>
                  <a:gd name="T4" fmla="*/ 112 w 3378"/>
                  <a:gd name="T5" fmla="*/ 76 h 682"/>
                  <a:gd name="T6" fmla="*/ 149 w 3378"/>
                  <a:gd name="T7" fmla="*/ 33 h 682"/>
                  <a:gd name="T8" fmla="*/ 205 w 3378"/>
                  <a:gd name="T9" fmla="*/ 8 h 682"/>
                  <a:gd name="T10" fmla="*/ 248 w 3378"/>
                  <a:gd name="T11" fmla="*/ 27 h 682"/>
                  <a:gd name="T12" fmla="*/ 316 w 3378"/>
                  <a:gd name="T13" fmla="*/ 95 h 682"/>
                  <a:gd name="T14" fmla="*/ 365 w 3378"/>
                  <a:gd name="T15" fmla="*/ 200 h 682"/>
                  <a:gd name="T16" fmla="*/ 396 w 3378"/>
                  <a:gd name="T17" fmla="*/ 293 h 682"/>
                  <a:gd name="T18" fmla="*/ 452 w 3378"/>
                  <a:gd name="T19" fmla="*/ 423 h 682"/>
                  <a:gd name="T20" fmla="*/ 514 w 3378"/>
                  <a:gd name="T21" fmla="*/ 565 h 682"/>
                  <a:gd name="T22" fmla="*/ 570 w 3378"/>
                  <a:gd name="T23" fmla="*/ 646 h 682"/>
                  <a:gd name="T24" fmla="*/ 625 w 3378"/>
                  <a:gd name="T25" fmla="*/ 676 h 682"/>
                  <a:gd name="T26" fmla="*/ 681 w 3378"/>
                  <a:gd name="T27" fmla="*/ 639 h 682"/>
                  <a:gd name="T28" fmla="*/ 737 w 3378"/>
                  <a:gd name="T29" fmla="*/ 577 h 682"/>
                  <a:gd name="T30" fmla="*/ 798 w 3378"/>
                  <a:gd name="T31" fmla="*/ 441 h 682"/>
                  <a:gd name="T32" fmla="*/ 854 w 3378"/>
                  <a:gd name="T33" fmla="*/ 299 h 682"/>
                  <a:gd name="T34" fmla="*/ 904 w 3378"/>
                  <a:gd name="T35" fmla="*/ 182 h 682"/>
                  <a:gd name="T36" fmla="*/ 959 w 3378"/>
                  <a:gd name="T37" fmla="*/ 64 h 682"/>
                  <a:gd name="T38" fmla="*/ 1015 w 3378"/>
                  <a:gd name="T39" fmla="*/ 15 h 682"/>
                  <a:gd name="T40" fmla="*/ 1064 w 3378"/>
                  <a:gd name="T41" fmla="*/ 8 h 682"/>
                  <a:gd name="T42" fmla="*/ 1133 w 3378"/>
                  <a:gd name="T43" fmla="*/ 64 h 682"/>
                  <a:gd name="T44" fmla="*/ 1176 w 3378"/>
                  <a:gd name="T45" fmla="*/ 151 h 682"/>
                  <a:gd name="T46" fmla="*/ 1232 w 3378"/>
                  <a:gd name="T47" fmla="*/ 268 h 682"/>
                  <a:gd name="T48" fmla="*/ 1287 w 3378"/>
                  <a:gd name="T49" fmla="*/ 404 h 682"/>
                  <a:gd name="T50" fmla="*/ 1349 w 3378"/>
                  <a:gd name="T51" fmla="*/ 540 h 682"/>
                  <a:gd name="T52" fmla="*/ 1399 w 3378"/>
                  <a:gd name="T53" fmla="*/ 646 h 682"/>
                  <a:gd name="T54" fmla="*/ 1467 w 3378"/>
                  <a:gd name="T55" fmla="*/ 676 h 682"/>
                  <a:gd name="T56" fmla="*/ 1541 w 3378"/>
                  <a:gd name="T57" fmla="*/ 633 h 682"/>
                  <a:gd name="T58" fmla="*/ 1603 w 3378"/>
                  <a:gd name="T59" fmla="*/ 516 h 682"/>
                  <a:gd name="T60" fmla="*/ 1658 w 3378"/>
                  <a:gd name="T61" fmla="*/ 386 h 682"/>
                  <a:gd name="T62" fmla="*/ 1708 w 3378"/>
                  <a:gd name="T63" fmla="*/ 262 h 682"/>
                  <a:gd name="T64" fmla="*/ 1770 w 3378"/>
                  <a:gd name="T65" fmla="*/ 138 h 682"/>
                  <a:gd name="T66" fmla="*/ 1807 w 3378"/>
                  <a:gd name="T67" fmla="*/ 64 h 682"/>
                  <a:gd name="T68" fmla="*/ 1887 w 3378"/>
                  <a:gd name="T69" fmla="*/ 2 h 682"/>
                  <a:gd name="T70" fmla="*/ 1974 w 3378"/>
                  <a:gd name="T71" fmla="*/ 64 h 682"/>
                  <a:gd name="T72" fmla="*/ 2036 w 3378"/>
                  <a:gd name="T73" fmla="*/ 182 h 682"/>
                  <a:gd name="T74" fmla="*/ 2110 w 3378"/>
                  <a:gd name="T75" fmla="*/ 361 h 682"/>
                  <a:gd name="T76" fmla="*/ 2178 w 3378"/>
                  <a:gd name="T77" fmla="*/ 528 h 682"/>
                  <a:gd name="T78" fmla="*/ 2240 w 3378"/>
                  <a:gd name="T79" fmla="*/ 639 h 682"/>
                  <a:gd name="T80" fmla="*/ 2308 w 3378"/>
                  <a:gd name="T81" fmla="*/ 676 h 682"/>
                  <a:gd name="T82" fmla="*/ 2388 w 3378"/>
                  <a:gd name="T83" fmla="*/ 615 h 682"/>
                  <a:gd name="T84" fmla="*/ 2463 w 3378"/>
                  <a:gd name="T85" fmla="*/ 491 h 682"/>
                  <a:gd name="T86" fmla="*/ 2537 w 3378"/>
                  <a:gd name="T87" fmla="*/ 305 h 682"/>
                  <a:gd name="T88" fmla="*/ 2599 w 3378"/>
                  <a:gd name="T89" fmla="*/ 157 h 682"/>
                  <a:gd name="T90" fmla="*/ 2673 w 3378"/>
                  <a:gd name="T91" fmla="*/ 33 h 682"/>
                  <a:gd name="T92" fmla="*/ 2735 w 3378"/>
                  <a:gd name="T93" fmla="*/ 8 h 682"/>
                  <a:gd name="T94" fmla="*/ 2815 w 3378"/>
                  <a:gd name="T95" fmla="*/ 64 h 682"/>
                  <a:gd name="T96" fmla="*/ 2877 w 3378"/>
                  <a:gd name="T97" fmla="*/ 188 h 682"/>
                  <a:gd name="T98" fmla="*/ 2951 w 3378"/>
                  <a:gd name="T99" fmla="*/ 361 h 682"/>
                  <a:gd name="T100" fmla="*/ 3019 w 3378"/>
                  <a:gd name="T101" fmla="*/ 516 h 682"/>
                  <a:gd name="T102" fmla="*/ 3094 w 3378"/>
                  <a:gd name="T103" fmla="*/ 652 h 682"/>
                  <a:gd name="T104" fmla="*/ 3162 w 3378"/>
                  <a:gd name="T105" fmla="*/ 676 h 682"/>
                  <a:gd name="T106" fmla="*/ 3236 w 3378"/>
                  <a:gd name="T107" fmla="*/ 615 h 682"/>
                  <a:gd name="T108" fmla="*/ 3316 w 3378"/>
                  <a:gd name="T109" fmla="*/ 454 h 682"/>
                  <a:gd name="T110" fmla="*/ 3378 w 3378"/>
                  <a:gd name="T111" fmla="*/ 305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378" h="682">
                    <a:moveTo>
                      <a:pt x="0" y="318"/>
                    </a:moveTo>
                    <a:cubicBezTo>
                      <a:pt x="25" y="260"/>
                      <a:pt x="50" y="203"/>
                      <a:pt x="69" y="163"/>
                    </a:cubicBezTo>
                    <a:cubicBezTo>
                      <a:pt x="88" y="123"/>
                      <a:pt x="99" y="98"/>
                      <a:pt x="112" y="76"/>
                    </a:cubicBezTo>
                    <a:cubicBezTo>
                      <a:pt x="125" y="54"/>
                      <a:pt x="133" y="44"/>
                      <a:pt x="149" y="33"/>
                    </a:cubicBezTo>
                    <a:cubicBezTo>
                      <a:pt x="165" y="22"/>
                      <a:pt x="189" y="9"/>
                      <a:pt x="205" y="8"/>
                    </a:cubicBezTo>
                    <a:cubicBezTo>
                      <a:pt x="221" y="7"/>
                      <a:pt x="230" y="13"/>
                      <a:pt x="248" y="27"/>
                    </a:cubicBezTo>
                    <a:cubicBezTo>
                      <a:pt x="266" y="41"/>
                      <a:pt x="297" y="66"/>
                      <a:pt x="316" y="95"/>
                    </a:cubicBezTo>
                    <a:cubicBezTo>
                      <a:pt x="335" y="124"/>
                      <a:pt x="352" y="167"/>
                      <a:pt x="365" y="200"/>
                    </a:cubicBezTo>
                    <a:cubicBezTo>
                      <a:pt x="378" y="233"/>
                      <a:pt x="382" y="256"/>
                      <a:pt x="396" y="293"/>
                    </a:cubicBezTo>
                    <a:cubicBezTo>
                      <a:pt x="410" y="330"/>
                      <a:pt x="432" y="378"/>
                      <a:pt x="452" y="423"/>
                    </a:cubicBezTo>
                    <a:cubicBezTo>
                      <a:pt x="472" y="468"/>
                      <a:pt x="494" y="528"/>
                      <a:pt x="514" y="565"/>
                    </a:cubicBezTo>
                    <a:cubicBezTo>
                      <a:pt x="534" y="602"/>
                      <a:pt x="552" y="628"/>
                      <a:pt x="570" y="646"/>
                    </a:cubicBezTo>
                    <a:cubicBezTo>
                      <a:pt x="588" y="664"/>
                      <a:pt x="607" y="677"/>
                      <a:pt x="625" y="676"/>
                    </a:cubicBezTo>
                    <a:cubicBezTo>
                      <a:pt x="643" y="675"/>
                      <a:pt x="662" y="655"/>
                      <a:pt x="681" y="639"/>
                    </a:cubicBezTo>
                    <a:cubicBezTo>
                      <a:pt x="700" y="623"/>
                      <a:pt x="718" y="610"/>
                      <a:pt x="737" y="577"/>
                    </a:cubicBezTo>
                    <a:cubicBezTo>
                      <a:pt x="756" y="544"/>
                      <a:pt x="778" y="487"/>
                      <a:pt x="798" y="441"/>
                    </a:cubicBezTo>
                    <a:cubicBezTo>
                      <a:pt x="818" y="395"/>
                      <a:pt x="836" y="342"/>
                      <a:pt x="854" y="299"/>
                    </a:cubicBezTo>
                    <a:cubicBezTo>
                      <a:pt x="872" y="256"/>
                      <a:pt x="887" y="221"/>
                      <a:pt x="904" y="182"/>
                    </a:cubicBezTo>
                    <a:cubicBezTo>
                      <a:pt x="921" y="143"/>
                      <a:pt x="941" y="92"/>
                      <a:pt x="959" y="64"/>
                    </a:cubicBezTo>
                    <a:cubicBezTo>
                      <a:pt x="977" y="36"/>
                      <a:pt x="998" y="24"/>
                      <a:pt x="1015" y="15"/>
                    </a:cubicBezTo>
                    <a:cubicBezTo>
                      <a:pt x="1032" y="6"/>
                      <a:pt x="1044" y="0"/>
                      <a:pt x="1064" y="8"/>
                    </a:cubicBezTo>
                    <a:cubicBezTo>
                      <a:pt x="1084" y="16"/>
                      <a:pt x="1114" y="40"/>
                      <a:pt x="1133" y="64"/>
                    </a:cubicBezTo>
                    <a:cubicBezTo>
                      <a:pt x="1152" y="88"/>
                      <a:pt x="1160" y="117"/>
                      <a:pt x="1176" y="151"/>
                    </a:cubicBezTo>
                    <a:cubicBezTo>
                      <a:pt x="1192" y="185"/>
                      <a:pt x="1214" y="226"/>
                      <a:pt x="1232" y="268"/>
                    </a:cubicBezTo>
                    <a:cubicBezTo>
                      <a:pt x="1250" y="310"/>
                      <a:pt x="1268" y="359"/>
                      <a:pt x="1287" y="404"/>
                    </a:cubicBezTo>
                    <a:cubicBezTo>
                      <a:pt x="1306" y="449"/>
                      <a:pt x="1330" y="500"/>
                      <a:pt x="1349" y="540"/>
                    </a:cubicBezTo>
                    <a:cubicBezTo>
                      <a:pt x="1368" y="580"/>
                      <a:pt x="1379" y="623"/>
                      <a:pt x="1399" y="646"/>
                    </a:cubicBezTo>
                    <a:cubicBezTo>
                      <a:pt x="1419" y="669"/>
                      <a:pt x="1443" y="678"/>
                      <a:pt x="1467" y="676"/>
                    </a:cubicBezTo>
                    <a:cubicBezTo>
                      <a:pt x="1491" y="674"/>
                      <a:pt x="1518" y="660"/>
                      <a:pt x="1541" y="633"/>
                    </a:cubicBezTo>
                    <a:cubicBezTo>
                      <a:pt x="1564" y="606"/>
                      <a:pt x="1584" y="557"/>
                      <a:pt x="1603" y="516"/>
                    </a:cubicBezTo>
                    <a:cubicBezTo>
                      <a:pt x="1622" y="475"/>
                      <a:pt x="1641" y="428"/>
                      <a:pt x="1658" y="386"/>
                    </a:cubicBezTo>
                    <a:cubicBezTo>
                      <a:pt x="1675" y="344"/>
                      <a:pt x="1689" y="303"/>
                      <a:pt x="1708" y="262"/>
                    </a:cubicBezTo>
                    <a:cubicBezTo>
                      <a:pt x="1727" y="221"/>
                      <a:pt x="1754" y="171"/>
                      <a:pt x="1770" y="138"/>
                    </a:cubicBezTo>
                    <a:cubicBezTo>
                      <a:pt x="1786" y="105"/>
                      <a:pt x="1788" y="87"/>
                      <a:pt x="1807" y="64"/>
                    </a:cubicBezTo>
                    <a:cubicBezTo>
                      <a:pt x="1826" y="41"/>
                      <a:pt x="1859" y="2"/>
                      <a:pt x="1887" y="2"/>
                    </a:cubicBezTo>
                    <a:cubicBezTo>
                      <a:pt x="1915" y="2"/>
                      <a:pt x="1949" y="34"/>
                      <a:pt x="1974" y="64"/>
                    </a:cubicBezTo>
                    <a:cubicBezTo>
                      <a:pt x="1999" y="94"/>
                      <a:pt x="2013" y="133"/>
                      <a:pt x="2036" y="182"/>
                    </a:cubicBezTo>
                    <a:cubicBezTo>
                      <a:pt x="2059" y="231"/>
                      <a:pt x="2086" y="303"/>
                      <a:pt x="2110" y="361"/>
                    </a:cubicBezTo>
                    <a:cubicBezTo>
                      <a:pt x="2134" y="419"/>
                      <a:pt x="2156" y="482"/>
                      <a:pt x="2178" y="528"/>
                    </a:cubicBezTo>
                    <a:cubicBezTo>
                      <a:pt x="2200" y="574"/>
                      <a:pt x="2218" y="614"/>
                      <a:pt x="2240" y="639"/>
                    </a:cubicBezTo>
                    <a:cubicBezTo>
                      <a:pt x="2262" y="664"/>
                      <a:pt x="2283" y="680"/>
                      <a:pt x="2308" y="676"/>
                    </a:cubicBezTo>
                    <a:cubicBezTo>
                      <a:pt x="2333" y="672"/>
                      <a:pt x="2362" y="646"/>
                      <a:pt x="2388" y="615"/>
                    </a:cubicBezTo>
                    <a:cubicBezTo>
                      <a:pt x="2414" y="584"/>
                      <a:pt x="2438" y="543"/>
                      <a:pt x="2463" y="491"/>
                    </a:cubicBezTo>
                    <a:cubicBezTo>
                      <a:pt x="2488" y="439"/>
                      <a:pt x="2514" y="361"/>
                      <a:pt x="2537" y="305"/>
                    </a:cubicBezTo>
                    <a:cubicBezTo>
                      <a:pt x="2560" y="249"/>
                      <a:pt x="2576" y="202"/>
                      <a:pt x="2599" y="157"/>
                    </a:cubicBezTo>
                    <a:cubicBezTo>
                      <a:pt x="2622" y="112"/>
                      <a:pt x="2650" y="58"/>
                      <a:pt x="2673" y="33"/>
                    </a:cubicBezTo>
                    <a:cubicBezTo>
                      <a:pt x="2696" y="8"/>
                      <a:pt x="2711" y="3"/>
                      <a:pt x="2735" y="8"/>
                    </a:cubicBezTo>
                    <a:cubicBezTo>
                      <a:pt x="2759" y="13"/>
                      <a:pt x="2791" y="34"/>
                      <a:pt x="2815" y="64"/>
                    </a:cubicBezTo>
                    <a:cubicBezTo>
                      <a:pt x="2839" y="94"/>
                      <a:pt x="2854" y="139"/>
                      <a:pt x="2877" y="188"/>
                    </a:cubicBezTo>
                    <a:cubicBezTo>
                      <a:pt x="2900" y="237"/>
                      <a:pt x="2927" y="306"/>
                      <a:pt x="2951" y="361"/>
                    </a:cubicBezTo>
                    <a:cubicBezTo>
                      <a:pt x="2975" y="416"/>
                      <a:pt x="2995" y="468"/>
                      <a:pt x="3019" y="516"/>
                    </a:cubicBezTo>
                    <a:cubicBezTo>
                      <a:pt x="3043" y="564"/>
                      <a:pt x="3070" y="625"/>
                      <a:pt x="3094" y="652"/>
                    </a:cubicBezTo>
                    <a:cubicBezTo>
                      <a:pt x="3118" y="679"/>
                      <a:pt x="3138" y="682"/>
                      <a:pt x="3162" y="676"/>
                    </a:cubicBezTo>
                    <a:cubicBezTo>
                      <a:pt x="3186" y="670"/>
                      <a:pt x="3210" y="652"/>
                      <a:pt x="3236" y="615"/>
                    </a:cubicBezTo>
                    <a:cubicBezTo>
                      <a:pt x="3262" y="578"/>
                      <a:pt x="3292" y="506"/>
                      <a:pt x="3316" y="454"/>
                    </a:cubicBezTo>
                    <a:cubicBezTo>
                      <a:pt x="3340" y="402"/>
                      <a:pt x="3368" y="330"/>
                      <a:pt x="3378" y="30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Oval 62"/>
              <p:cNvSpPr>
                <a:spLocks noChangeArrowheads="1"/>
              </p:cNvSpPr>
              <p:nvPr/>
            </p:nvSpPr>
            <p:spPr bwMode="auto">
              <a:xfrm>
                <a:off x="3719" y="588"/>
                <a:ext cx="56" cy="53"/>
              </a:xfrm>
              <a:prstGeom prst="ellipse">
                <a:avLst/>
              </a:prstGeom>
              <a:solidFill>
                <a:srgbClr val="CC00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0" name="AutoShape 63"/>
              <p:cNvSpPr>
                <a:spLocks noChangeArrowheads="1"/>
              </p:cNvSpPr>
              <p:nvPr/>
            </p:nvSpPr>
            <p:spPr bwMode="auto">
              <a:xfrm rot="12360000">
                <a:off x="3460" y="391"/>
                <a:ext cx="158" cy="91"/>
              </a:xfrm>
              <a:prstGeom prst="rightArrow">
                <a:avLst>
                  <a:gd name="adj1" fmla="val 50000"/>
                  <a:gd name="adj2" fmla="val 43407"/>
                </a:avLst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1" name="AutoShape 64"/>
              <p:cNvSpPr>
                <a:spLocks noChangeArrowheads="1"/>
              </p:cNvSpPr>
              <p:nvPr/>
            </p:nvSpPr>
            <p:spPr bwMode="auto">
              <a:xfrm rot="9360000">
                <a:off x="3846" y="391"/>
                <a:ext cx="158" cy="91"/>
              </a:xfrm>
              <a:prstGeom prst="rightArrow">
                <a:avLst>
                  <a:gd name="adj1" fmla="val 50000"/>
                  <a:gd name="adj2" fmla="val 43407"/>
                </a:avLst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7" name="Group 78"/>
            <p:cNvGrpSpPr>
              <a:grpSpLocks/>
            </p:cNvGrpSpPr>
            <p:nvPr/>
          </p:nvGrpSpPr>
          <p:grpSpPr bwMode="auto">
            <a:xfrm>
              <a:off x="3278" y="822"/>
              <a:ext cx="817" cy="820"/>
              <a:chOff x="3278" y="278"/>
              <a:chExt cx="817" cy="820"/>
            </a:xfrm>
          </p:grpSpPr>
          <p:grpSp>
            <p:nvGrpSpPr>
              <p:cNvPr id="27" name="Group 66"/>
              <p:cNvGrpSpPr>
                <a:grpSpLocks/>
              </p:cNvGrpSpPr>
              <p:nvPr/>
            </p:nvGrpSpPr>
            <p:grpSpPr bwMode="auto">
              <a:xfrm>
                <a:off x="3278" y="278"/>
                <a:ext cx="817" cy="476"/>
                <a:chOff x="852" y="346"/>
                <a:chExt cx="817" cy="476"/>
              </a:xfrm>
            </p:grpSpPr>
            <p:sp>
              <p:nvSpPr>
                <p:cNvPr id="32" name="Line 67"/>
                <p:cNvSpPr>
                  <a:spLocks noChangeShapeType="1"/>
                </p:cNvSpPr>
                <p:nvPr/>
              </p:nvSpPr>
              <p:spPr bwMode="auto">
                <a:xfrm>
                  <a:off x="852" y="482"/>
                  <a:ext cx="476" cy="204"/>
                </a:xfrm>
                <a:prstGeom prst="line">
                  <a:avLst/>
                </a:prstGeom>
                <a:noFill/>
                <a:ln w="22225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" name="Line 68"/>
                <p:cNvSpPr>
                  <a:spLocks noChangeShapeType="1"/>
                </p:cNvSpPr>
                <p:nvPr/>
              </p:nvSpPr>
              <p:spPr bwMode="auto">
                <a:xfrm>
                  <a:off x="852" y="482"/>
                  <a:ext cx="272" cy="113"/>
                </a:xfrm>
                <a:prstGeom prst="line">
                  <a:avLst/>
                </a:prstGeom>
                <a:noFill/>
                <a:ln w="22225">
                  <a:solidFill>
                    <a:srgbClr val="0000FF"/>
                  </a:solidFill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>
                  <a:spAutoFit/>
                </a:bodyPr>
                <a:lstStyle/>
                <a:p>
                  <a:endParaRPr lang="en-US"/>
                </a:p>
              </p:txBody>
            </p:sp>
            <p:grpSp>
              <p:nvGrpSpPr>
                <p:cNvPr id="34" name="Group 69"/>
                <p:cNvGrpSpPr>
                  <a:grpSpLocks/>
                </p:cNvGrpSpPr>
                <p:nvPr/>
              </p:nvGrpSpPr>
              <p:grpSpPr bwMode="auto">
                <a:xfrm rot="-2818496">
                  <a:off x="1329" y="482"/>
                  <a:ext cx="476" cy="204"/>
                  <a:chOff x="1329" y="686"/>
                  <a:chExt cx="476" cy="204"/>
                </a:xfrm>
              </p:grpSpPr>
              <p:sp>
                <p:nvSpPr>
                  <p:cNvPr id="35" name="Line 70"/>
                  <p:cNvSpPr>
                    <a:spLocks noChangeShapeType="1"/>
                  </p:cNvSpPr>
                  <p:nvPr/>
                </p:nvSpPr>
                <p:spPr bwMode="auto">
                  <a:xfrm>
                    <a:off x="1329" y="686"/>
                    <a:ext cx="476" cy="204"/>
                  </a:xfrm>
                  <a:prstGeom prst="line">
                    <a:avLst/>
                  </a:prstGeom>
                  <a:noFill/>
                  <a:ln w="22225">
                    <a:solidFill>
                      <a:srgbClr val="0000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0000" tIns="46800" rIns="90000" bIns="46800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6" name="Line 71"/>
                  <p:cNvSpPr>
                    <a:spLocks noChangeShapeType="1"/>
                  </p:cNvSpPr>
                  <p:nvPr/>
                </p:nvSpPr>
                <p:spPr bwMode="auto">
                  <a:xfrm>
                    <a:off x="1329" y="686"/>
                    <a:ext cx="272" cy="113"/>
                  </a:xfrm>
                  <a:prstGeom prst="line">
                    <a:avLst/>
                  </a:prstGeom>
                  <a:noFill/>
                  <a:ln w="22225">
                    <a:solidFill>
                      <a:srgbClr val="0000FF"/>
                    </a:solidFill>
                    <a:round/>
                    <a:headEnd/>
                    <a:tailEnd type="arrow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>
                    <a:spAutoFit/>
                  </a:bodyPr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28" name="Freeform 72"/>
              <p:cNvSpPr>
                <a:spLocks/>
              </p:cNvSpPr>
              <p:nvPr/>
            </p:nvSpPr>
            <p:spPr bwMode="auto">
              <a:xfrm rot="16068105">
                <a:off x="3536" y="814"/>
                <a:ext cx="480" cy="87"/>
              </a:xfrm>
              <a:custGeom>
                <a:avLst/>
                <a:gdLst>
                  <a:gd name="T0" fmla="*/ 0 w 3378"/>
                  <a:gd name="T1" fmla="*/ 318 h 682"/>
                  <a:gd name="T2" fmla="*/ 69 w 3378"/>
                  <a:gd name="T3" fmla="*/ 163 h 682"/>
                  <a:gd name="T4" fmla="*/ 112 w 3378"/>
                  <a:gd name="T5" fmla="*/ 76 h 682"/>
                  <a:gd name="T6" fmla="*/ 149 w 3378"/>
                  <a:gd name="T7" fmla="*/ 33 h 682"/>
                  <a:gd name="T8" fmla="*/ 205 w 3378"/>
                  <a:gd name="T9" fmla="*/ 8 h 682"/>
                  <a:gd name="T10" fmla="*/ 248 w 3378"/>
                  <a:gd name="T11" fmla="*/ 27 h 682"/>
                  <a:gd name="T12" fmla="*/ 316 w 3378"/>
                  <a:gd name="T13" fmla="*/ 95 h 682"/>
                  <a:gd name="T14" fmla="*/ 365 w 3378"/>
                  <a:gd name="T15" fmla="*/ 200 h 682"/>
                  <a:gd name="T16" fmla="*/ 396 w 3378"/>
                  <a:gd name="T17" fmla="*/ 293 h 682"/>
                  <a:gd name="T18" fmla="*/ 452 w 3378"/>
                  <a:gd name="T19" fmla="*/ 423 h 682"/>
                  <a:gd name="T20" fmla="*/ 514 w 3378"/>
                  <a:gd name="T21" fmla="*/ 565 h 682"/>
                  <a:gd name="T22" fmla="*/ 570 w 3378"/>
                  <a:gd name="T23" fmla="*/ 646 h 682"/>
                  <a:gd name="T24" fmla="*/ 625 w 3378"/>
                  <a:gd name="T25" fmla="*/ 676 h 682"/>
                  <a:gd name="T26" fmla="*/ 681 w 3378"/>
                  <a:gd name="T27" fmla="*/ 639 h 682"/>
                  <a:gd name="T28" fmla="*/ 737 w 3378"/>
                  <a:gd name="T29" fmla="*/ 577 h 682"/>
                  <a:gd name="T30" fmla="*/ 798 w 3378"/>
                  <a:gd name="T31" fmla="*/ 441 h 682"/>
                  <a:gd name="T32" fmla="*/ 854 w 3378"/>
                  <a:gd name="T33" fmla="*/ 299 h 682"/>
                  <a:gd name="T34" fmla="*/ 904 w 3378"/>
                  <a:gd name="T35" fmla="*/ 182 h 682"/>
                  <a:gd name="T36" fmla="*/ 959 w 3378"/>
                  <a:gd name="T37" fmla="*/ 64 h 682"/>
                  <a:gd name="T38" fmla="*/ 1015 w 3378"/>
                  <a:gd name="T39" fmla="*/ 15 h 682"/>
                  <a:gd name="T40" fmla="*/ 1064 w 3378"/>
                  <a:gd name="T41" fmla="*/ 8 h 682"/>
                  <a:gd name="T42" fmla="*/ 1133 w 3378"/>
                  <a:gd name="T43" fmla="*/ 64 h 682"/>
                  <a:gd name="T44" fmla="*/ 1176 w 3378"/>
                  <a:gd name="T45" fmla="*/ 151 h 682"/>
                  <a:gd name="T46" fmla="*/ 1232 w 3378"/>
                  <a:gd name="T47" fmla="*/ 268 h 682"/>
                  <a:gd name="T48" fmla="*/ 1287 w 3378"/>
                  <a:gd name="T49" fmla="*/ 404 h 682"/>
                  <a:gd name="T50" fmla="*/ 1349 w 3378"/>
                  <a:gd name="T51" fmla="*/ 540 h 682"/>
                  <a:gd name="T52" fmla="*/ 1399 w 3378"/>
                  <a:gd name="T53" fmla="*/ 646 h 682"/>
                  <a:gd name="T54" fmla="*/ 1467 w 3378"/>
                  <a:gd name="T55" fmla="*/ 676 h 682"/>
                  <a:gd name="T56" fmla="*/ 1541 w 3378"/>
                  <a:gd name="T57" fmla="*/ 633 h 682"/>
                  <a:gd name="T58" fmla="*/ 1603 w 3378"/>
                  <a:gd name="T59" fmla="*/ 516 h 682"/>
                  <a:gd name="T60" fmla="*/ 1658 w 3378"/>
                  <a:gd name="T61" fmla="*/ 386 h 682"/>
                  <a:gd name="T62" fmla="*/ 1708 w 3378"/>
                  <a:gd name="T63" fmla="*/ 262 h 682"/>
                  <a:gd name="T64" fmla="*/ 1770 w 3378"/>
                  <a:gd name="T65" fmla="*/ 138 h 682"/>
                  <a:gd name="T66" fmla="*/ 1807 w 3378"/>
                  <a:gd name="T67" fmla="*/ 64 h 682"/>
                  <a:gd name="T68" fmla="*/ 1887 w 3378"/>
                  <a:gd name="T69" fmla="*/ 2 h 682"/>
                  <a:gd name="T70" fmla="*/ 1974 w 3378"/>
                  <a:gd name="T71" fmla="*/ 64 h 682"/>
                  <a:gd name="T72" fmla="*/ 2036 w 3378"/>
                  <a:gd name="T73" fmla="*/ 182 h 682"/>
                  <a:gd name="T74" fmla="*/ 2110 w 3378"/>
                  <a:gd name="T75" fmla="*/ 361 h 682"/>
                  <a:gd name="T76" fmla="*/ 2178 w 3378"/>
                  <a:gd name="T77" fmla="*/ 528 h 682"/>
                  <a:gd name="T78" fmla="*/ 2240 w 3378"/>
                  <a:gd name="T79" fmla="*/ 639 h 682"/>
                  <a:gd name="T80" fmla="*/ 2308 w 3378"/>
                  <a:gd name="T81" fmla="*/ 676 h 682"/>
                  <a:gd name="T82" fmla="*/ 2388 w 3378"/>
                  <a:gd name="T83" fmla="*/ 615 h 682"/>
                  <a:gd name="T84" fmla="*/ 2463 w 3378"/>
                  <a:gd name="T85" fmla="*/ 491 h 682"/>
                  <a:gd name="T86" fmla="*/ 2537 w 3378"/>
                  <a:gd name="T87" fmla="*/ 305 h 682"/>
                  <a:gd name="T88" fmla="*/ 2599 w 3378"/>
                  <a:gd name="T89" fmla="*/ 157 h 682"/>
                  <a:gd name="T90" fmla="*/ 2673 w 3378"/>
                  <a:gd name="T91" fmla="*/ 33 h 682"/>
                  <a:gd name="T92" fmla="*/ 2735 w 3378"/>
                  <a:gd name="T93" fmla="*/ 8 h 682"/>
                  <a:gd name="T94" fmla="*/ 2815 w 3378"/>
                  <a:gd name="T95" fmla="*/ 64 h 682"/>
                  <a:gd name="T96" fmla="*/ 2877 w 3378"/>
                  <a:gd name="T97" fmla="*/ 188 h 682"/>
                  <a:gd name="T98" fmla="*/ 2951 w 3378"/>
                  <a:gd name="T99" fmla="*/ 361 h 682"/>
                  <a:gd name="T100" fmla="*/ 3019 w 3378"/>
                  <a:gd name="T101" fmla="*/ 516 h 682"/>
                  <a:gd name="T102" fmla="*/ 3094 w 3378"/>
                  <a:gd name="T103" fmla="*/ 652 h 682"/>
                  <a:gd name="T104" fmla="*/ 3162 w 3378"/>
                  <a:gd name="T105" fmla="*/ 676 h 682"/>
                  <a:gd name="T106" fmla="*/ 3236 w 3378"/>
                  <a:gd name="T107" fmla="*/ 615 h 682"/>
                  <a:gd name="T108" fmla="*/ 3316 w 3378"/>
                  <a:gd name="T109" fmla="*/ 454 h 682"/>
                  <a:gd name="T110" fmla="*/ 3378 w 3378"/>
                  <a:gd name="T111" fmla="*/ 305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378" h="682">
                    <a:moveTo>
                      <a:pt x="0" y="318"/>
                    </a:moveTo>
                    <a:cubicBezTo>
                      <a:pt x="25" y="260"/>
                      <a:pt x="50" y="203"/>
                      <a:pt x="69" y="163"/>
                    </a:cubicBezTo>
                    <a:cubicBezTo>
                      <a:pt x="88" y="123"/>
                      <a:pt x="99" y="98"/>
                      <a:pt x="112" y="76"/>
                    </a:cubicBezTo>
                    <a:cubicBezTo>
                      <a:pt x="125" y="54"/>
                      <a:pt x="133" y="44"/>
                      <a:pt x="149" y="33"/>
                    </a:cubicBezTo>
                    <a:cubicBezTo>
                      <a:pt x="165" y="22"/>
                      <a:pt x="189" y="9"/>
                      <a:pt x="205" y="8"/>
                    </a:cubicBezTo>
                    <a:cubicBezTo>
                      <a:pt x="221" y="7"/>
                      <a:pt x="230" y="13"/>
                      <a:pt x="248" y="27"/>
                    </a:cubicBezTo>
                    <a:cubicBezTo>
                      <a:pt x="266" y="41"/>
                      <a:pt x="297" y="66"/>
                      <a:pt x="316" y="95"/>
                    </a:cubicBezTo>
                    <a:cubicBezTo>
                      <a:pt x="335" y="124"/>
                      <a:pt x="352" y="167"/>
                      <a:pt x="365" y="200"/>
                    </a:cubicBezTo>
                    <a:cubicBezTo>
                      <a:pt x="378" y="233"/>
                      <a:pt x="382" y="256"/>
                      <a:pt x="396" y="293"/>
                    </a:cubicBezTo>
                    <a:cubicBezTo>
                      <a:pt x="410" y="330"/>
                      <a:pt x="432" y="378"/>
                      <a:pt x="452" y="423"/>
                    </a:cubicBezTo>
                    <a:cubicBezTo>
                      <a:pt x="472" y="468"/>
                      <a:pt x="494" y="528"/>
                      <a:pt x="514" y="565"/>
                    </a:cubicBezTo>
                    <a:cubicBezTo>
                      <a:pt x="534" y="602"/>
                      <a:pt x="552" y="628"/>
                      <a:pt x="570" y="646"/>
                    </a:cubicBezTo>
                    <a:cubicBezTo>
                      <a:pt x="588" y="664"/>
                      <a:pt x="607" y="677"/>
                      <a:pt x="625" y="676"/>
                    </a:cubicBezTo>
                    <a:cubicBezTo>
                      <a:pt x="643" y="675"/>
                      <a:pt x="662" y="655"/>
                      <a:pt x="681" y="639"/>
                    </a:cubicBezTo>
                    <a:cubicBezTo>
                      <a:pt x="700" y="623"/>
                      <a:pt x="718" y="610"/>
                      <a:pt x="737" y="577"/>
                    </a:cubicBezTo>
                    <a:cubicBezTo>
                      <a:pt x="756" y="544"/>
                      <a:pt x="778" y="487"/>
                      <a:pt x="798" y="441"/>
                    </a:cubicBezTo>
                    <a:cubicBezTo>
                      <a:pt x="818" y="395"/>
                      <a:pt x="836" y="342"/>
                      <a:pt x="854" y="299"/>
                    </a:cubicBezTo>
                    <a:cubicBezTo>
                      <a:pt x="872" y="256"/>
                      <a:pt x="887" y="221"/>
                      <a:pt x="904" y="182"/>
                    </a:cubicBezTo>
                    <a:cubicBezTo>
                      <a:pt x="921" y="143"/>
                      <a:pt x="941" y="92"/>
                      <a:pt x="959" y="64"/>
                    </a:cubicBezTo>
                    <a:cubicBezTo>
                      <a:pt x="977" y="36"/>
                      <a:pt x="998" y="24"/>
                      <a:pt x="1015" y="15"/>
                    </a:cubicBezTo>
                    <a:cubicBezTo>
                      <a:pt x="1032" y="6"/>
                      <a:pt x="1044" y="0"/>
                      <a:pt x="1064" y="8"/>
                    </a:cubicBezTo>
                    <a:cubicBezTo>
                      <a:pt x="1084" y="16"/>
                      <a:pt x="1114" y="40"/>
                      <a:pt x="1133" y="64"/>
                    </a:cubicBezTo>
                    <a:cubicBezTo>
                      <a:pt x="1152" y="88"/>
                      <a:pt x="1160" y="117"/>
                      <a:pt x="1176" y="151"/>
                    </a:cubicBezTo>
                    <a:cubicBezTo>
                      <a:pt x="1192" y="185"/>
                      <a:pt x="1214" y="226"/>
                      <a:pt x="1232" y="268"/>
                    </a:cubicBezTo>
                    <a:cubicBezTo>
                      <a:pt x="1250" y="310"/>
                      <a:pt x="1268" y="359"/>
                      <a:pt x="1287" y="404"/>
                    </a:cubicBezTo>
                    <a:cubicBezTo>
                      <a:pt x="1306" y="449"/>
                      <a:pt x="1330" y="500"/>
                      <a:pt x="1349" y="540"/>
                    </a:cubicBezTo>
                    <a:cubicBezTo>
                      <a:pt x="1368" y="580"/>
                      <a:pt x="1379" y="623"/>
                      <a:pt x="1399" y="646"/>
                    </a:cubicBezTo>
                    <a:cubicBezTo>
                      <a:pt x="1419" y="669"/>
                      <a:pt x="1443" y="678"/>
                      <a:pt x="1467" y="676"/>
                    </a:cubicBezTo>
                    <a:cubicBezTo>
                      <a:pt x="1491" y="674"/>
                      <a:pt x="1518" y="660"/>
                      <a:pt x="1541" y="633"/>
                    </a:cubicBezTo>
                    <a:cubicBezTo>
                      <a:pt x="1564" y="606"/>
                      <a:pt x="1584" y="557"/>
                      <a:pt x="1603" y="516"/>
                    </a:cubicBezTo>
                    <a:cubicBezTo>
                      <a:pt x="1622" y="475"/>
                      <a:pt x="1641" y="428"/>
                      <a:pt x="1658" y="386"/>
                    </a:cubicBezTo>
                    <a:cubicBezTo>
                      <a:pt x="1675" y="344"/>
                      <a:pt x="1689" y="303"/>
                      <a:pt x="1708" y="262"/>
                    </a:cubicBezTo>
                    <a:cubicBezTo>
                      <a:pt x="1727" y="221"/>
                      <a:pt x="1754" y="171"/>
                      <a:pt x="1770" y="138"/>
                    </a:cubicBezTo>
                    <a:cubicBezTo>
                      <a:pt x="1786" y="105"/>
                      <a:pt x="1788" y="87"/>
                      <a:pt x="1807" y="64"/>
                    </a:cubicBezTo>
                    <a:cubicBezTo>
                      <a:pt x="1826" y="41"/>
                      <a:pt x="1859" y="2"/>
                      <a:pt x="1887" y="2"/>
                    </a:cubicBezTo>
                    <a:cubicBezTo>
                      <a:pt x="1915" y="2"/>
                      <a:pt x="1949" y="34"/>
                      <a:pt x="1974" y="64"/>
                    </a:cubicBezTo>
                    <a:cubicBezTo>
                      <a:pt x="1999" y="94"/>
                      <a:pt x="2013" y="133"/>
                      <a:pt x="2036" y="182"/>
                    </a:cubicBezTo>
                    <a:cubicBezTo>
                      <a:pt x="2059" y="231"/>
                      <a:pt x="2086" y="303"/>
                      <a:pt x="2110" y="361"/>
                    </a:cubicBezTo>
                    <a:cubicBezTo>
                      <a:pt x="2134" y="419"/>
                      <a:pt x="2156" y="482"/>
                      <a:pt x="2178" y="528"/>
                    </a:cubicBezTo>
                    <a:cubicBezTo>
                      <a:pt x="2200" y="574"/>
                      <a:pt x="2218" y="614"/>
                      <a:pt x="2240" y="639"/>
                    </a:cubicBezTo>
                    <a:cubicBezTo>
                      <a:pt x="2262" y="664"/>
                      <a:pt x="2283" y="680"/>
                      <a:pt x="2308" y="676"/>
                    </a:cubicBezTo>
                    <a:cubicBezTo>
                      <a:pt x="2333" y="672"/>
                      <a:pt x="2362" y="646"/>
                      <a:pt x="2388" y="615"/>
                    </a:cubicBezTo>
                    <a:cubicBezTo>
                      <a:pt x="2414" y="584"/>
                      <a:pt x="2438" y="543"/>
                      <a:pt x="2463" y="491"/>
                    </a:cubicBezTo>
                    <a:cubicBezTo>
                      <a:pt x="2488" y="439"/>
                      <a:pt x="2514" y="361"/>
                      <a:pt x="2537" y="305"/>
                    </a:cubicBezTo>
                    <a:cubicBezTo>
                      <a:pt x="2560" y="249"/>
                      <a:pt x="2576" y="202"/>
                      <a:pt x="2599" y="157"/>
                    </a:cubicBezTo>
                    <a:cubicBezTo>
                      <a:pt x="2622" y="112"/>
                      <a:pt x="2650" y="58"/>
                      <a:pt x="2673" y="33"/>
                    </a:cubicBezTo>
                    <a:cubicBezTo>
                      <a:pt x="2696" y="8"/>
                      <a:pt x="2711" y="3"/>
                      <a:pt x="2735" y="8"/>
                    </a:cubicBezTo>
                    <a:cubicBezTo>
                      <a:pt x="2759" y="13"/>
                      <a:pt x="2791" y="34"/>
                      <a:pt x="2815" y="64"/>
                    </a:cubicBezTo>
                    <a:cubicBezTo>
                      <a:pt x="2839" y="94"/>
                      <a:pt x="2854" y="139"/>
                      <a:pt x="2877" y="188"/>
                    </a:cubicBezTo>
                    <a:cubicBezTo>
                      <a:pt x="2900" y="237"/>
                      <a:pt x="2927" y="306"/>
                      <a:pt x="2951" y="361"/>
                    </a:cubicBezTo>
                    <a:cubicBezTo>
                      <a:pt x="2975" y="416"/>
                      <a:pt x="2995" y="468"/>
                      <a:pt x="3019" y="516"/>
                    </a:cubicBezTo>
                    <a:cubicBezTo>
                      <a:pt x="3043" y="564"/>
                      <a:pt x="3070" y="625"/>
                      <a:pt x="3094" y="652"/>
                    </a:cubicBezTo>
                    <a:cubicBezTo>
                      <a:pt x="3118" y="679"/>
                      <a:pt x="3138" y="682"/>
                      <a:pt x="3162" y="676"/>
                    </a:cubicBezTo>
                    <a:cubicBezTo>
                      <a:pt x="3186" y="670"/>
                      <a:pt x="3210" y="652"/>
                      <a:pt x="3236" y="615"/>
                    </a:cubicBezTo>
                    <a:cubicBezTo>
                      <a:pt x="3262" y="578"/>
                      <a:pt x="3292" y="506"/>
                      <a:pt x="3316" y="454"/>
                    </a:cubicBezTo>
                    <a:cubicBezTo>
                      <a:pt x="3340" y="402"/>
                      <a:pt x="3368" y="330"/>
                      <a:pt x="3378" y="30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" name="Oval 73"/>
              <p:cNvSpPr>
                <a:spLocks noChangeArrowheads="1"/>
              </p:cNvSpPr>
              <p:nvPr/>
            </p:nvSpPr>
            <p:spPr bwMode="auto">
              <a:xfrm>
                <a:off x="3741" y="588"/>
                <a:ext cx="56" cy="53"/>
              </a:xfrm>
              <a:prstGeom prst="ellipse">
                <a:avLst/>
              </a:prstGeom>
              <a:solidFill>
                <a:srgbClr val="CC00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0" name="AutoShape 74"/>
              <p:cNvSpPr>
                <a:spLocks noChangeArrowheads="1"/>
              </p:cNvSpPr>
              <p:nvPr/>
            </p:nvSpPr>
            <p:spPr bwMode="auto">
              <a:xfrm rot="12420000">
                <a:off x="3482" y="391"/>
                <a:ext cx="158" cy="91"/>
              </a:xfrm>
              <a:prstGeom prst="rightArrow">
                <a:avLst>
                  <a:gd name="adj1" fmla="val 50000"/>
                  <a:gd name="adj2" fmla="val 43407"/>
                </a:avLst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1" name="AutoShape 75"/>
              <p:cNvSpPr>
                <a:spLocks noChangeArrowheads="1"/>
              </p:cNvSpPr>
              <p:nvPr/>
            </p:nvSpPr>
            <p:spPr bwMode="auto">
              <a:xfrm rot="-1422212">
                <a:off x="3868" y="391"/>
                <a:ext cx="158" cy="91"/>
              </a:xfrm>
              <a:prstGeom prst="rightArrow">
                <a:avLst>
                  <a:gd name="adj1" fmla="val 50000"/>
                  <a:gd name="adj2" fmla="val 43407"/>
                </a:avLst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86"/>
            <p:cNvGrpSpPr>
              <a:grpSpLocks/>
            </p:cNvGrpSpPr>
            <p:nvPr/>
          </p:nvGrpSpPr>
          <p:grpSpPr bwMode="auto">
            <a:xfrm>
              <a:off x="421" y="776"/>
              <a:ext cx="1134" cy="953"/>
              <a:chOff x="421" y="640"/>
              <a:chExt cx="1134" cy="953"/>
            </a:xfrm>
          </p:grpSpPr>
          <p:grpSp>
            <p:nvGrpSpPr>
              <p:cNvPr id="15" name="Group 42"/>
              <p:cNvGrpSpPr>
                <a:grpSpLocks/>
              </p:cNvGrpSpPr>
              <p:nvPr/>
            </p:nvGrpSpPr>
            <p:grpSpPr bwMode="auto">
              <a:xfrm>
                <a:off x="511" y="686"/>
                <a:ext cx="817" cy="820"/>
                <a:chOff x="852" y="346"/>
                <a:chExt cx="817" cy="820"/>
              </a:xfrm>
            </p:grpSpPr>
            <p:grpSp>
              <p:nvGrpSpPr>
                <p:cNvPr id="17" name="Group 12"/>
                <p:cNvGrpSpPr>
                  <a:grpSpLocks/>
                </p:cNvGrpSpPr>
                <p:nvPr/>
              </p:nvGrpSpPr>
              <p:grpSpPr bwMode="auto">
                <a:xfrm>
                  <a:off x="852" y="346"/>
                  <a:ext cx="817" cy="476"/>
                  <a:chOff x="852" y="346"/>
                  <a:chExt cx="817" cy="476"/>
                </a:xfrm>
              </p:grpSpPr>
              <p:sp>
                <p:nvSpPr>
                  <p:cNvPr id="22" name="Line 4"/>
                  <p:cNvSpPr>
                    <a:spLocks noChangeShapeType="1"/>
                  </p:cNvSpPr>
                  <p:nvPr/>
                </p:nvSpPr>
                <p:spPr bwMode="auto">
                  <a:xfrm>
                    <a:off x="852" y="482"/>
                    <a:ext cx="476" cy="204"/>
                  </a:xfrm>
                  <a:prstGeom prst="line">
                    <a:avLst/>
                  </a:prstGeom>
                  <a:noFill/>
                  <a:ln w="22225">
                    <a:solidFill>
                      <a:srgbClr val="0000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90000" tIns="46800" rIns="90000" bIns="46800">
                    <a:sp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3" name="Line 8"/>
                  <p:cNvSpPr>
                    <a:spLocks noChangeShapeType="1"/>
                  </p:cNvSpPr>
                  <p:nvPr/>
                </p:nvSpPr>
                <p:spPr bwMode="auto">
                  <a:xfrm>
                    <a:off x="852" y="482"/>
                    <a:ext cx="272" cy="113"/>
                  </a:xfrm>
                  <a:prstGeom prst="line">
                    <a:avLst/>
                  </a:prstGeom>
                  <a:noFill/>
                  <a:ln w="22225">
                    <a:solidFill>
                      <a:srgbClr val="0000FF"/>
                    </a:solidFill>
                    <a:round/>
                    <a:headEnd/>
                    <a:tailEnd type="arrow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>
                    <a:spAutoFit/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24" name="Group 11"/>
                  <p:cNvGrpSpPr>
                    <a:grpSpLocks/>
                  </p:cNvGrpSpPr>
                  <p:nvPr/>
                </p:nvGrpSpPr>
                <p:grpSpPr bwMode="auto">
                  <a:xfrm rot="-2818496">
                    <a:off x="1329" y="482"/>
                    <a:ext cx="476" cy="204"/>
                    <a:chOff x="1329" y="686"/>
                    <a:chExt cx="476" cy="204"/>
                  </a:xfrm>
                </p:grpSpPr>
                <p:sp>
                  <p:nvSpPr>
                    <p:cNvPr id="25" name="Line 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329" y="686"/>
                      <a:ext cx="476" cy="204"/>
                    </a:xfrm>
                    <a:prstGeom prst="line">
                      <a:avLst/>
                    </a:prstGeom>
                    <a:noFill/>
                    <a:ln w="22225">
                      <a:solidFill>
                        <a:srgbClr val="0000F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lIns="90000" tIns="46800" rIns="90000" bIns="46800">
                      <a:spAutoFit/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6" name="Line 1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329" y="686"/>
                      <a:ext cx="272" cy="113"/>
                    </a:xfrm>
                    <a:prstGeom prst="line">
                      <a:avLst/>
                    </a:prstGeom>
                    <a:noFill/>
                    <a:ln w="22225">
                      <a:solidFill>
                        <a:srgbClr val="0000FF"/>
                      </a:solidFill>
                      <a:round/>
                      <a:headEnd/>
                      <a:tailEnd type="arrow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lIns="90000" tIns="46800" rIns="90000" bIns="46800">
                      <a:spAutoFit/>
                    </a:bodyPr>
                    <a:lstStyle/>
                    <a:p>
                      <a:endParaRPr lang="en-US"/>
                    </a:p>
                  </p:txBody>
                </p:sp>
              </p:grpSp>
            </p:grpSp>
            <p:sp>
              <p:nvSpPr>
                <p:cNvPr id="18" name="Freeform 33"/>
                <p:cNvSpPr>
                  <a:spLocks/>
                </p:cNvSpPr>
                <p:nvPr/>
              </p:nvSpPr>
              <p:spPr bwMode="auto">
                <a:xfrm rot="16068105">
                  <a:off x="1110" y="882"/>
                  <a:ext cx="480" cy="87"/>
                </a:xfrm>
                <a:custGeom>
                  <a:avLst/>
                  <a:gdLst>
                    <a:gd name="T0" fmla="*/ 0 w 3378"/>
                    <a:gd name="T1" fmla="*/ 318 h 682"/>
                    <a:gd name="T2" fmla="*/ 69 w 3378"/>
                    <a:gd name="T3" fmla="*/ 163 h 682"/>
                    <a:gd name="T4" fmla="*/ 112 w 3378"/>
                    <a:gd name="T5" fmla="*/ 76 h 682"/>
                    <a:gd name="T6" fmla="*/ 149 w 3378"/>
                    <a:gd name="T7" fmla="*/ 33 h 682"/>
                    <a:gd name="T8" fmla="*/ 205 w 3378"/>
                    <a:gd name="T9" fmla="*/ 8 h 682"/>
                    <a:gd name="T10" fmla="*/ 248 w 3378"/>
                    <a:gd name="T11" fmla="*/ 27 h 682"/>
                    <a:gd name="T12" fmla="*/ 316 w 3378"/>
                    <a:gd name="T13" fmla="*/ 95 h 682"/>
                    <a:gd name="T14" fmla="*/ 365 w 3378"/>
                    <a:gd name="T15" fmla="*/ 200 h 682"/>
                    <a:gd name="T16" fmla="*/ 396 w 3378"/>
                    <a:gd name="T17" fmla="*/ 293 h 682"/>
                    <a:gd name="T18" fmla="*/ 452 w 3378"/>
                    <a:gd name="T19" fmla="*/ 423 h 682"/>
                    <a:gd name="T20" fmla="*/ 514 w 3378"/>
                    <a:gd name="T21" fmla="*/ 565 h 682"/>
                    <a:gd name="T22" fmla="*/ 570 w 3378"/>
                    <a:gd name="T23" fmla="*/ 646 h 682"/>
                    <a:gd name="T24" fmla="*/ 625 w 3378"/>
                    <a:gd name="T25" fmla="*/ 676 h 682"/>
                    <a:gd name="T26" fmla="*/ 681 w 3378"/>
                    <a:gd name="T27" fmla="*/ 639 h 682"/>
                    <a:gd name="T28" fmla="*/ 737 w 3378"/>
                    <a:gd name="T29" fmla="*/ 577 h 682"/>
                    <a:gd name="T30" fmla="*/ 798 w 3378"/>
                    <a:gd name="T31" fmla="*/ 441 h 682"/>
                    <a:gd name="T32" fmla="*/ 854 w 3378"/>
                    <a:gd name="T33" fmla="*/ 299 h 682"/>
                    <a:gd name="T34" fmla="*/ 904 w 3378"/>
                    <a:gd name="T35" fmla="*/ 182 h 682"/>
                    <a:gd name="T36" fmla="*/ 959 w 3378"/>
                    <a:gd name="T37" fmla="*/ 64 h 682"/>
                    <a:gd name="T38" fmla="*/ 1015 w 3378"/>
                    <a:gd name="T39" fmla="*/ 15 h 682"/>
                    <a:gd name="T40" fmla="*/ 1064 w 3378"/>
                    <a:gd name="T41" fmla="*/ 8 h 682"/>
                    <a:gd name="T42" fmla="*/ 1133 w 3378"/>
                    <a:gd name="T43" fmla="*/ 64 h 682"/>
                    <a:gd name="T44" fmla="*/ 1176 w 3378"/>
                    <a:gd name="T45" fmla="*/ 151 h 682"/>
                    <a:gd name="T46" fmla="*/ 1232 w 3378"/>
                    <a:gd name="T47" fmla="*/ 268 h 682"/>
                    <a:gd name="T48" fmla="*/ 1287 w 3378"/>
                    <a:gd name="T49" fmla="*/ 404 h 682"/>
                    <a:gd name="T50" fmla="*/ 1349 w 3378"/>
                    <a:gd name="T51" fmla="*/ 540 h 682"/>
                    <a:gd name="T52" fmla="*/ 1399 w 3378"/>
                    <a:gd name="T53" fmla="*/ 646 h 682"/>
                    <a:gd name="T54" fmla="*/ 1467 w 3378"/>
                    <a:gd name="T55" fmla="*/ 676 h 682"/>
                    <a:gd name="T56" fmla="*/ 1541 w 3378"/>
                    <a:gd name="T57" fmla="*/ 633 h 682"/>
                    <a:gd name="T58" fmla="*/ 1603 w 3378"/>
                    <a:gd name="T59" fmla="*/ 516 h 682"/>
                    <a:gd name="T60" fmla="*/ 1658 w 3378"/>
                    <a:gd name="T61" fmla="*/ 386 h 682"/>
                    <a:gd name="T62" fmla="*/ 1708 w 3378"/>
                    <a:gd name="T63" fmla="*/ 262 h 682"/>
                    <a:gd name="T64" fmla="*/ 1770 w 3378"/>
                    <a:gd name="T65" fmla="*/ 138 h 682"/>
                    <a:gd name="T66" fmla="*/ 1807 w 3378"/>
                    <a:gd name="T67" fmla="*/ 64 h 682"/>
                    <a:gd name="T68" fmla="*/ 1887 w 3378"/>
                    <a:gd name="T69" fmla="*/ 2 h 682"/>
                    <a:gd name="T70" fmla="*/ 1974 w 3378"/>
                    <a:gd name="T71" fmla="*/ 64 h 682"/>
                    <a:gd name="T72" fmla="*/ 2036 w 3378"/>
                    <a:gd name="T73" fmla="*/ 182 h 682"/>
                    <a:gd name="T74" fmla="*/ 2110 w 3378"/>
                    <a:gd name="T75" fmla="*/ 361 h 682"/>
                    <a:gd name="T76" fmla="*/ 2178 w 3378"/>
                    <a:gd name="T77" fmla="*/ 528 h 682"/>
                    <a:gd name="T78" fmla="*/ 2240 w 3378"/>
                    <a:gd name="T79" fmla="*/ 639 h 682"/>
                    <a:gd name="T80" fmla="*/ 2308 w 3378"/>
                    <a:gd name="T81" fmla="*/ 676 h 682"/>
                    <a:gd name="T82" fmla="*/ 2388 w 3378"/>
                    <a:gd name="T83" fmla="*/ 615 h 682"/>
                    <a:gd name="T84" fmla="*/ 2463 w 3378"/>
                    <a:gd name="T85" fmla="*/ 491 h 682"/>
                    <a:gd name="T86" fmla="*/ 2537 w 3378"/>
                    <a:gd name="T87" fmla="*/ 305 h 682"/>
                    <a:gd name="T88" fmla="*/ 2599 w 3378"/>
                    <a:gd name="T89" fmla="*/ 157 h 682"/>
                    <a:gd name="T90" fmla="*/ 2673 w 3378"/>
                    <a:gd name="T91" fmla="*/ 33 h 682"/>
                    <a:gd name="T92" fmla="*/ 2735 w 3378"/>
                    <a:gd name="T93" fmla="*/ 8 h 682"/>
                    <a:gd name="T94" fmla="*/ 2815 w 3378"/>
                    <a:gd name="T95" fmla="*/ 64 h 682"/>
                    <a:gd name="T96" fmla="*/ 2877 w 3378"/>
                    <a:gd name="T97" fmla="*/ 188 h 682"/>
                    <a:gd name="T98" fmla="*/ 2951 w 3378"/>
                    <a:gd name="T99" fmla="*/ 361 h 682"/>
                    <a:gd name="T100" fmla="*/ 3019 w 3378"/>
                    <a:gd name="T101" fmla="*/ 516 h 682"/>
                    <a:gd name="T102" fmla="*/ 3094 w 3378"/>
                    <a:gd name="T103" fmla="*/ 652 h 682"/>
                    <a:gd name="T104" fmla="*/ 3162 w 3378"/>
                    <a:gd name="T105" fmla="*/ 676 h 682"/>
                    <a:gd name="T106" fmla="*/ 3236 w 3378"/>
                    <a:gd name="T107" fmla="*/ 615 h 682"/>
                    <a:gd name="T108" fmla="*/ 3316 w 3378"/>
                    <a:gd name="T109" fmla="*/ 454 h 682"/>
                    <a:gd name="T110" fmla="*/ 3378 w 3378"/>
                    <a:gd name="T111" fmla="*/ 305 h 6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378" h="682">
                      <a:moveTo>
                        <a:pt x="0" y="318"/>
                      </a:moveTo>
                      <a:cubicBezTo>
                        <a:pt x="25" y="260"/>
                        <a:pt x="50" y="203"/>
                        <a:pt x="69" y="163"/>
                      </a:cubicBezTo>
                      <a:cubicBezTo>
                        <a:pt x="88" y="123"/>
                        <a:pt x="99" y="98"/>
                        <a:pt x="112" y="76"/>
                      </a:cubicBezTo>
                      <a:cubicBezTo>
                        <a:pt x="125" y="54"/>
                        <a:pt x="133" y="44"/>
                        <a:pt x="149" y="33"/>
                      </a:cubicBezTo>
                      <a:cubicBezTo>
                        <a:pt x="165" y="22"/>
                        <a:pt x="189" y="9"/>
                        <a:pt x="205" y="8"/>
                      </a:cubicBezTo>
                      <a:cubicBezTo>
                        <a:pt x="221" y="7"/>
                        <a:pt x="230" y="13"/>
                        <a:pt x="248" y="27"/>
                      </a:cubicBezTo>
                      <a:cubicBezTo>
                        <a:pt x="266" y="41"/>
                        <a:pt x="297" y="66"/>
                        <a:pt x="316" y="95"/>
                      </a:cubicBezTo>
                      <a:cubicBezTo>
                        <a:pt x="335" y="124"/>
                        <a:pt x="352" y="167"/>
                        <a:pt x="365" y="200"/>
                      </a:cubicBezTo>
                      <a:cubicBezTo>
                        <a:pt x="378" y="233"/>
                        <a:pt x="382" y="256"/>
                        <a:pt x="396" y="293"/>
                      </a:cubicBezTo>
                      <a:cubicBezTo>
                        <a:pt x="410" y="330"/>
                        <a:pt x="432" y="378"/>
                        <a:pt x="452" y="423"/>
                      </a:cubicBezTo>
                      <a:cubicBezTo>
                        <a:pt x="472" y="468"/>
                        <a:pt x="494" y="528"/>
                        <a:pt x="514" y="565"/>
                      </a:cubicBezTo>
                      <a:cubicBezTo>
                        <a:pt x="534" y="602"/>
                        <a:pt x="552" y="628"/>
                        <a:pt x="570" y="646"/>
                      </a:cubicBezTo>
                      <a:cubicBezTo>
                        <a:pt x="588" y="664"/>
                        <a:pt x="607" y="677"/>
                        <a:pt x="625" y="676"/>
                      </a:cubicBezTo>
                      <a:cubicBezTo>
                        <a:pt x="643" y="675"/>
                        <a:pt x="662" y="655"/>
                        <a:pt x="681" y="639"/>
                      </a:cubicBezTo>
                      <a:cubicBezTo>
                        <a:pt x="700" y="623"/>
                        <a:pt x="718" y="610"/>
                        <a:pt x="737" y="577"/>
                      </a:cubicBezTo>
                      <a:cubicBezTo>
                        <a:pt x="756" y="544"/>
                        <a:pt x="778" y="487"/>
                        <a:pt x="798" y="441"/>
                      </a:cubicBezTo>
                      <a:cubicBezTo>
                        <a:pt x="818" y="395"/>
                        <a:pt x="836" y="342"/>
                        <a:pt x="854" y="299"/>
                      </a:cubicBezTo>
                      <a:cubicBezTo>
                        <a:pt x="872" y="256"/>
                        <a:pt x="887" y="221"/>
                        <a:pt x="904" y="182"/>
                      </a:cubicBezTo>
                      <a:cubicBezTo>
                        <a:pt x="921" y="143"/>
                        <a:pt x="941" y="92"/>
                        <a:pt x="959" y="64"/>
                      </a:cubicBezTo>
                      <a:cubicBezTo>
                        <a:pt x="977" y="36"/>
                        <a:pt x="998" y="24"/>
                        <a:pt x="1015" y="15"/>
                      </a:cubicBezTo>
                      <a:cubicBezTo>
                        <a:pt x="1032" y="6"/>
                        <a:pt x="1044" y="0"/>
                        <a:pt x="1064" y="8"/>
                      </a:cubicBezTo>
                      <a:cubicBezTo>
                        <a:pt x="1084" y="16"/>
                        <a:pt x="1114" y="40"/>
                        <a:pt x="1133" y="64"/>
                      </a:cubicBezTo>
                      <a:cubicBezTo>
                        <a:pt x="1152" y="88"/>
                        <a:pt x="1160" y="117"/>
                        <a:pt x="1176" y="151"/>
                      </a:cubicBezTo>
                      <a:cubicBezTo>
                        <a:pt x="1192" y="185"/>
                        <a:pt x="1214" y="226"/>
                        <a:pt x="1232" y="268"/>
                      </a:cubicBezTo>
                      <a:cubicBezTo>
                        <a:pt x="1250" y="310"/>
                        <a:pt x="1268" y="359"/>
                        <a:pt x="1287" y="404"/>
                      </a:cubicBezTo>
                      <a:cubicBezTo>
                        <a:pt x="1306" y="449"/>
                        <a:pt x="1330" y="500"/>
                        <a:pt x="1349" y="540"/>
                      </a:cubicBezTo>
                      <a:cubicBezTo>
                        <a:pt x="1368" y="580"/>
                        <a:pt x="1379" y="623"/>
                        <a:pt x="1399" y="646"/>
                      </a:cubicBezTo>
                      <a:cubicBezTo>
                        <a:pt x="1419" y="669"/>
                        <a:pt x="1443" y="678"/>
                        <a:pt x="1467" y="676"/>
                      </a:cubicBezTo>
                      <a:cubicBezTo>
                        <a:pt x="1491" y="674"/>
                        <a:pt x="1518" y="660"/>
                        <a:pt x="1541" y="633"/>
                      </a:cubicBezTo>
                      <a:cubicBezTo>
                        <a:pt x="1564" y="606"/>
                        <a:pt x="1584" y="557"/>
                        <a:pt x="1603" y="516"/>
                      </a:cubicBezTo>
                      <a:cubicBezTo>
                        <a:pt x="1622" y="475"/>
                        <a:pt x="1641" y="428"/>
                        <a:pt x="1658" y="386"/>
                      </a:cubicBezTo>
                      <a:cubicBezTo>
                        <a:pt x="1675" y="344"/>
                        <a:pt x="1689" y="303"/>
                        <a:pt x="1708" y="262"/>
                      </a:cubicBezTo>
                      <a:cubicBezTo>
                        <a:pt x="1727" y="221"/>
                        <a:pt x="1754" y="171"/>
                        <a:pt x="1770" y="138"/>
                      </a:cubicBezTo>
                      <a:cubicBezTo>
                        <a:pt x="1786" y="105"/>
                        <a:pt x="1788" y="87"/>
                        <a:pt x="1807" y="64"/>
                      </a:cubicBezTo>
                      <a:cubicBezTo>
                        <a:pt x="1826" y="41"/>
                        <a:pt x="1859" y="2"/>
                        <a:pt x="1887" y="2"/>
                      </a:cubicBezTo>
                      <a:cubicBezTo>
                        <a:pt x="1915" y="2"/>
                        <a:pt x="1949" y="34"/>
                        <a:pt x="1974" y="64"/>
                      </a:cubicBezTo>
                      <a:cubicBezTo>
                        <a:pt x="1999" y="94"/>
                        <a:pt x="2013" y="133"/>
                        <a:pt x="2036" y="182"/>
                      </a:cubicBezTo>
                      <a:cubicBezTo>
                        <a:pt x="2059" y="231"/>
                        <a:pt x="2086" y="303"/>
                        <a:pt x="2110" y="361"/>
                      </a:cubicBezTo>
                      <a:cubicBezTo>
                        <a:pt x="2134" y="419"/>
                        <a:pt x="2156" y="482"/>
                        <a:pt x="2178" y="528"/>
                      </a:cubicBezTo>
                      <a:cubicBezTo>
                        <a:pt x="2200" y="574"/>
                        <a:pt x="2218" y="614"/>
                        <a:pt x="2240" y="639"/>
                      </a:cubicBezTo>
                      <a:cubicBezTo>
                        <a:pt x="2262" y="664"/>
                        <a:pt x="2283" y="680"/>
                        <a:pt x="2308" y="676"/>
                      </a:cubicBezTo>
                      <a:cubicBezTo>
                        <a:pt x="2333" y="672"/>
                        <a:pt x="2362" y="646"/>
                        <a:pt x="2388" y="615"/>
                      </a:cubicBezTo>
                      <a:cubicBezTo>
                        <a:pt x="2414" y="584"/>
                        <a:pt x="2438" y="543"/>
                        <a:pt x="2463" y="491"/>
                      </a:cubicBezTo>
                      <a:cubicBezTo>
                        <a:pt x="2488" y="439"/>
                        <a:pt x="2514" y="361"/>
                        <a:pt x="2537" y="305"/>
                      </a:cubicBezTo>
                      <a:cubicBezTo>
                        <a:pt x="2560" y="249"/>
                        <a:pt x="2576" y="202"/>
                        <a:pt x="2599" y="157"/>
                      </a:cubicBezTo>
                      <a:cubicBezTo>
                        <a:pt x="2622" y="112"/>
                        <a:pt x="2650" y="58"/>
                        <a:pt x="2673" y="33"/>
                      </a:cubicBezTo>
                      <a:cubicBezTo>
                        <a:pt x="2696" y="8"/>
                        <a:pt x="2711" y="3"/>
                        <a:pt x="2735" y="8"/>
                      </a:cubicBezTo>
                      <a:cubicBezTo>
                        <a:pt x="2759" y="13"/>
                        <a:pt x="2791" y="34"/>
                        <a:pt x="2815" y="64"/>
                      </a:cubicBezTo>
                      <a:cubicBezTo>
                        <a:pt x="2839" y="94"/>
                        <a:pt x="2854" y="139"/>
                        <a:pt x="2877" y="188"/>
                      </a:cubicBezTo>
                      <a:cubicBezTo>
                        <a:pt x="2900" y="237"/>
                        <a:pt x="2927" y="306"/>
                        <a:pt x="2951" y="361"/>
                      </a:cubicBezTo>
                      <a:cubicBezTo>
                        <a:pt x="2975" y="416"/>
                        <a:pt x="2995" y="468"/>
                        <a:pt x="3019" y="516"/>
                      </a:cubicBezTo>
                      <a:cubicBezTo>
                        <a:pt x="3043" y="564"/>
                        <a:pt x="3070" y="625"/>
                        <a:pt x="3094" y="652"/>
                      </a:cubicBezTo>
                      <a:cubicBezTo>
                        <a:pt x="3118" y="679"/>
                        <a:pt x="3138" y="682"/>
                        <a:pt x="3162" y="676"/>
                      </a:cubicBezTo>
                      <a:cubicBezTo>
                        <a:pt x="3186" y="670"/>
                        <a:pt x="3210" y="652"/>
                        <a:pt x="3236" y="615"/>
                      </a:cubicBezTo>
                      <a:cubicBezTo>
                        <a:pt x="3262" y="578"/>
                        <a:pt x="3292" y="506"/>
                        <a:pt x="3316" y="454"/>
                      </a:cubicBezTo>
                      <a:cubicBezTo>
                        <a:pt x="3340" y="402"/>
                        <a:pt x="3368" y="330"/>
                        <a:pt x="3378" y="305"/>
                      </a:cubicBezTo>
                    </a:path>
                  </a:pathLst>
                </a:custGeom>
                <a:noFill/>
                <a:ln w="285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" name="Oval 32"/>
                <p:cNvSpPr>
                  <a:spLocks noChangeArrowheads="1"/>
                </p:cNvSpPr>
                <p:nvPr/>
              </p:nvSpPr>
              <p:spPr bwMode="auto">
                <a:xfrm>
                  <a:off x="1315" y="656"/>
                  <a:ext cx="56" cy="53"/>
                </a:xfrm>
                <a:prstGeom prst="ellipse">
                  <a:avLst/>
                </a:prstGeom>
                <a:solidFill>
                  <a:srgbClr val="CC00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22225">
                      <a:solidFill>
                        <a:schemeClr val="accent2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AutoShape 40"/>
                <p:cNvSpPr>
                  <a:spLocks noChangeArrowheads="1"/>
                </p:cNvSpPr>
                <p:nvPr/>
              </p:nvSpPr>
              <p:spPr bwMode="auto">
                <a:xfrm rot="1627278">
                  <a:off x="1056" y="459"/>
                  <a:ext cx="158" cy="91"/>
                </a:xfrm>
                <a:prstGeom prst="rightArrow">
                  <a:avLst>
                    <a:gd name="adj1" fmla="val 50000"/>
                    <a:gd name="adj2" fmla="val 43407"/>
                  </a:avLst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22225">
                      <a:solidFill>
                        <a:schemeClr val="accent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1" name="AutoShape 41"/>
                <p:cNvSpPr>
                  <a:spLocks noChangeArrowheads="1"/>
                </p:cNvSpPr>
                <p:nvPr/>
              </p:nvSpPr>
              <p:spPr bwMode="auto">
                <a:xfrm rot="-1422212">
                  <a:off x="1442" y="459"/>
                  <a:ext cx="158" cy="91"/>
                </a:xfrm>
                <a:prstGeom prst="rightArrow">
                  <a:avLst>
                    <a:gd name="adj1" fmla="val 50000"/>
                    <a:gd name="adj2" fmla="val 43407"/>
                  </a:avLst>
                </a:prstGeom>
                <a:solidFill>
                  <a:srgbClr val="F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22225">
                      <a:solidFill>
                        <a:schemeClr val="accent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6" name="Rectangle 79"/>
              <p:cNvSpPr>
                <a:spLocks noChangeArrowheads="1"/>
              </p:cNvSpPr>
              <p:nvPr/>
            </p:nvSpPr>
            <p:spPr bwMode="auto">
              <a:xfrm>
                <a:off x="421" y="640"/>
                <a:ext cx="1134" cy="953"/>
              </a:xfrm>
              <a:prstGeom prst="rect">
                <a:avLst/>
              </a:prstGeom>
              <a:noFill/>
              <a:ln w="22225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9" name="Rectangle 80"/>
            <p:cNvSpPr>
              <a:spLocks noChangeArrowheads="1"/>
            </p:cNvSpPr>
            <p:nvPr/>
          </p:nvSpPr>
          <p:spPr bwMode="auto">
            <a:xfrm>
              <a:off x="4549" y="776"/>
              <a:ext cx="1134" cy="953"/>
            </a:xfrm>
            <a:prstGeom prst="rect">
              <a:avLst/>
            </a:prstGeom>
            <a:noFill/>
            <a:ln w="222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0" name="Line 81"/>
            <p:cNvSpPr>
              <a:spLocks noChangeShapeType="1"/>
            </p:cNvSpPr>
            <p:nvPr/>
          </p:nvSpPr>
          <p:spPr bwMode="auto">
            <a:xfrm flipV="1">
              <a:off x="1827" y="776"/>
              <a:ext cx="1157" cy="95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1" name="Line 82"/>
            <p:cNvSpPr>
              <a:spLocks noChangeShapeType="1"/>
            </p:cNvSpPr>
            <p:nvPr/>
          </p:nvSpPr>
          <p:spPr bwMode="auto">
            <a:xfrm>
              <a:off x="1805" y="800"/>
              <a:ext cx="1134" cy="9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" name="Line 83"/>
            <p:cNvSpPr>
              <a:spLocks noChangeShapeType="1"/>
            </p:cNvSpPr>
            <p:nvPr/>
          </p:nvSpPr>
          <p:spPr bwMode="auto">
            <a:xfrm>
              <a:off x="3188" y="799"/>
              <a:ext cx="1134" cy="9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" name="Line 84"/>
            <p:cNvSpPr>
              <a:spLocks noChangeShapeType="1"/>
            </p:cNvSpPr>
            <p:nvPr/>
          </p:nvSpPr>
          <p:spPr bwMode="auto">
            <a:xfrm flipV="1">
              <a:off x="3210" y="776"/>
              <a:ext cx="1157" cy="95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4" name="Text Box 162"/>
            <p:cNvSpPr txBox="1">
              <a:spLocks noChangeArrowheads="1"/>
            </p:cNvSpPr>
            <p:nvPr/>
          </p:nvSpPr>
          <p:spPr bwMode="auto">
            <a:xfrm>
              <a:off x="308" y="481"/>
              <a:ext cx="94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GB" u="sng"/>
                <a:t>Scattering:</a:t>
              </a:r>
            </a:p>
          </p:txBody>
        </p:sp>
      </p:grpSp>
      <p:sp>
        <p:nvSpPr>
          <p:cNvPr id="57" name="Text Box 163"/>
          <p:cNvSpPr txBox="1">
            <a:spLocks noChangeArrowheads="1"/>
          </p:cNvSpPr>
          <p:nvPr/>
        </p:nvSpPr>
        <p:spPr bwMode="auto">
          <a:xfrm>
            <a:off x="207963" y="987425"/>
            <a:ext cx="80264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s"/>
            </a:pPr>
            <a:r>
              <a:rPr lang="en-GB" sz="1800" dirty="0">
                <a:solidFill>
                  <a:schemeClr val="accent2"/>
                </a:solidFill>
              </a:rPr>
              <a:t> In the </a:t>
            </a:r>
            <a:r>
              <a:rPr lang="en-GB" sz="1800" dirty="0"/>
              <a:t>ultra-relativistic limit</a:t>
            </a:r>
            <a:r>
              <a:rPr lang="en-GB" sz="1800" dirty="0">
                <a:solidFill>
                  <a:schemeClr val="accent2"/>
                </a:solidFill>
              </a:rPr>
              <a:t> the </a:t>
            </a:r>
            <a:r>
              <a:rPr lang="en-GB" sz="1800" dirty="0" err="1"/>
              <a:t>helicity</a:t>
            </a:r>
            <a:r>
              <a:rPr lang="en-GB" sz="1800" dirty="0"/>
              <a:t> </a:t>
            </a:r>
            <a:r>
              <a:rPr lang="en-GB" sz="1800" dirty="0" err="1"/>
              <a:t>eigenstates</a:t>
            </a:r>
            <a:r>
              <a:rPr lang="en-GB" sz="1800" dirty="0">
                <a:solidFill>
                  <a:schemeClr val="accent2"/>
                </a:solidFill>
              </a:rPr>
              <a:t> </a:t>
            </a:r>
            <a:r>
              <a:rPr lang="en-GB" sz="1800" dirty="0">
                <a:solidFill>
                  <a:schemeClr val="accent2"/>
                </a:solidFill>
                <a:cs typeface="Arial" charset="0"/>
              </a:rPr>
              <a:t>≡ </a:t>
            </a:r>
            <a:r>
              <a:rPr lang="en-GB" sz="1800" dirty="0">
                <a:cs typeface="Arial" charset="0"/>
              </a:rPr>
              <a:t>chiral </a:t>
            </a:r>
            <a:r>
              <a:rPr lang="en-GB" sz="1800" dirty="0" err="1">
                <a:cs typeface="Arial" charset="0"/>
              </a:rPr>
              <a:t>eigenstates</a:t>
            </a:r>
            <a:endParaRPr lang="en-GB" sz="1800" dirty="0">
              <a:cs typeface="Arial" charset="0"/>
            </a:endParaRPr>
          </a:p>
          <a:p>
            <a:pPr>
              <a:buClr>
                <a:srgbClr val="FF0000"/>
              </a:buClr>
              <a:buFont typeface="Wingdings" charset="0"/>
              <a:buChar char="s"/>
            </a:pPr>
            <a:r>
              <a:rPr lang="en-GB" sz="1800" dirty="0">
                <a:solidFill>
                  <a:schemeClr val="accent2"/>
                </a:solidFill>
                <a:cs typeface="Arial" charset="0"/>
              </a:rPr>
              <a:t> In this limit, the only non-zero </a:t>
            </a:r>
            <a:r>
              <a:rPr lang="en-GB" sz="1800" dirty="0" err="1">
                <a:solidFill>
                  <a:srgbClr val="FF0000"/>
                </a:solidFill>
              </a:rPr>
              <a:t>helicity</a:t>
            </a:r>
            <a:r>
              <a:rPr lang="en-GB" sz="1800" dirty="0">
                <a:solidFill>
                  <a:schemeClr val="accent2"/>
                </a:solidFill>
              </a:rPr>
              <a:t> combinations in QED are:</a:t>
            </a:r>
          </a:p>
        </p:txBody>
      </p:sp>
      <p:grpSp>
        <p:nvGrpSpPr>
          <p:cNvPr id="58" name="Group 151"/>
          <p:cNvGrpSpPr>
            <a:grpSpLocks/>
          </p:cNvGrpSpPr>
          <p:nvPr/>
        </p:nvGrpSpPr>
        <p:grpSpPr bwMode="auto">
          <a:xfrm>
            <a:off x="419101" y="4768850"/>
            <a:ext cx="8353425" cy="1547812"/>
            <a:chOff x="421" y="2047"/>
            <a:chExt cx="5262" cy="975"/>
          </a:xfrm>
        </p:grpSpPr>
        <p:grpSp>
          <p:nvGrpSpPr>
            <p:cNvPr id="59" name="Group 113"/>
            <p:cNvGrpSpPr>
              <a:grpSpLocks/>
            </p:cNvGrpSpPr>
            <p:nvPr/>
          </p:nvGrpSpPr>
          <p:grpSpPr bwMode="auto">
            <a:xfrm rot="1340718">
              <a:off x="693" y="2477"/>
              <a:ext cx="204" cy="476"/>
              <a:chOff x="803" y="2365"/>
              <a:chExt cx="204" cy="476"/>
            </a:xfrm>
          </p:grpSpPr>
          <p:sp>
            <p:nvSpPr>
              <p:cNvPr id="103" name="Line 103"/>
              <p:cNvSpPr>
                <a:spLocks noChangeShapeType="1"/>
              </p:cNvSpPr>
              <p:nvPr/>
            </p:nvSpPr>
            <p:spPr bwMode="auto">
              <a:xfrm rot="16200000">
                <a:off x="667" y="2501"/>
                <a:ext cx="476" cy="204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4" name="Line 104"/>
              <p:cNvSpPr>
                <a:spLocks noChangeShapeType="1"/>
              </p:cNvSpPr>
              <p:nvPr/>
            </p:nvSpPr>
            <p:spPr bwMode="auto">
              <a:xfrm rot="16200000">
                <a:off x="726" y="2650"/>
                <a:ext cx="271" cy="109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60" name="Group 105"/>
            <p:cNvGrpSpPr>
              <a:grpSpLocks/>
            </p:cNvGrpSpPr>
            <p:nvPr/>
          </p:nvGrpSpPr>
          <p:grpSpPr bwMode="auto">
            <a:xfrm rot="12136260">
              <a:off x="557" y="2250"/>
              <a:ext cx="476" cy="204"/>
              <a:chOff x="1329" y="686"/>
              <a:chExt cx="476" cy="204"/>
            </a:xfrm>
          </p:grpSpPr>
          <p:sp>
            <p:nvSpPr>
              <p:cNvPr id="101" name="Line 106"/>
              <p:cNvSpPr>
                <a:spLocks noChangeShapeType="1"/>
              </p:cNvSpPr>
              <p:nvPr/>
            </p:nvSpPr>
            <p:spPr bwMode="auto">
              <a:xfrm>
                <a:off x="1329" y="686"/>
                <a:ext cx="476" cy="204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2" name="Line 107"/>
              <p:cNvSpPr>
                <a:spLocks noChangeShapeType="1"/>
              </p:cNvSpPr>
              <p:nvPr/>
            </p:nvSpPr>
            <p:spPr bwMode="auto">
              <a:xfrm>
                <a:off x="1329" y="686"/>
                <a:ext cx="272" cy="113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61" name="Freeform 108"/>
            <p:cNvSpPr>
              <a:spLocks/>
            </p:cNvSpPr>
            <p:nvPr/>
          </p:nvSpPr>
          <p:spPr bwMode="auto">
            <a:xfrm rot="32268105">
              <a:off x="985" y="2477"/>
              <a:ext cx="480" cy="87"/>
            </a:xfrm>
            <a:custGeom>
              <a:avLst/>
              <a:gdLst>
                <a:gd name="T0" fmla="*/ 0 w 3378"/>
                <a:gd name="T1" fmla="*/ 318 h 682"/>
                <a:gd name="T2" fmla="*/ 69 w 3378"/>
                <a:gd name="T3" fmla="*/ 163 h 682"/>
                <a:gd name="T4" fmla="*/ 112 w 3378"/>
                <a:gd name="T5" fmla="*/ 76 h 682"/>
                <a:gd name="T6" fmla="*/ 149 w 3378"/>
                <a:gd name="T7" fmla="*/ 33 h 682"/>
                <a:gd name="T8" fmla="*/ 205 w 3378"/>
                <a:gd name="T9" fmla="*/ 8 h 682"/>
                <a:gd name="T10" fmla="*/ 248 w 3378"/>
                <a:gd name="T11" fmla="*/ 27 h 682"/>
                <a:gd name="T12" fmla="*/ 316 w 3378"/>
                <a:gd name="T13" fmla="*/ 95 h 682"/>
                <a:gd name="T14" fmla="*/ 365 w 3378"/>
                <a:gd name="T15" fmla="*/ 200 h 682"/>
                <a:gd name="T16" fmla="*/ 396 w 3378"/>
                <a:gd name="T17" fmla="*/ 293 h 682"/>
                <a:gd name="T18" fmla="*/ 452 w 3378"/>
                <a:gd name="T19" fmla="*/ 423 h 682"/>
                <a:gd name="T20" fmla="*/ 514 w 3378"/>
                <a:gd name="T21" fmla="*/ 565 h 682"/>
                <a:gd name="T22" fmla="*/ 570 w 3378"/>
                <a:gd name="T23" fmla="*/ 646 h 682"/>
                <a:gd name="T24" fmla="*/ 625 w 3378"/>
                <a:gd name="T25" fmla="*/ 676 h 682"/>
                <a:gd name="T26" fmla="*/ 681 w 3378"/>
                <a:gd name="T27" fmla="*/ 639 h 682"/>
                <a:gd name="T28" fmla="*/ 737 w 3378"/>
                <a:gd name="T29" fmla="*/ 577 h 682"/>
                <a:gd name="T30" fmla="*/ 798 w 3378"/>
                <a:gd name="T31" fmla="*/ 441 h 682"/>
                <a:gd name="T32" fmla="*/ 854 w 3378"/>
                <a:gd name="T33" fmla="*/ 299 h 682"/>
                <a:gd name="T34" fmla="*/ 904 w 3378"/>
                <a:gd name="T35" fmla="*/ 182 h 682"/>
                <a:gd name="T36" fmla="*/ 959 w 3378"/>
                <a:gd name="T37" fmla="*/ 64 h 682"/>
                <a:gd name="T38" fmla="*/ 1015 w 3378"/>
                <a:gd name="T39" fmla="*/ 15 h 682"/>
                <a:gd name="T40" fmla="*/ 1064 w 3378"/>
                <a:gd name="T41" fmla="*/ 8 h 682"/>
                <a:gd name="T42" fmla="*/ 1133 w 3378"/>
                <a:gd name="T43" fmla="*/ 64 h 682"/>
                <a:gd name="T44" fmla="*/ 1176 w 3378"/>
                <a:gd name="T45" fmla="*/ 151 h 682"/>
                <a:gd name="T46" fmla="*/ 1232 w 3378"/>
                <a:gd name="T47" fmla="*/ 268 h 682"/>
                <a:gd name="T48" fmla="*/ 1287 w 3378"/>
                <a:gd name="T49" fmla="*/ 404 h 682"/>
                <a:gd name="T50" fmla="*/ 1349 w 3378"/>
                <a:gd name="T51" fmla="*/ 540 h 682"/>
                <a:gd name="T52" fmla="*/ 1399 w 3378"/>
                <a:gd name="T53" fmla="*/ 646 h 682"/>
                <a:gd name="T54" fmla="*/ 1467 w 3378"/>
                <a:gd name="T55" fmla="*/ 676 h 682"/>
                <a:gd name="T56" fmla="*/ 1541 w 3378"/>
                <a:gd name="T57" fmla="*/ 633 h 682"/>
                <a:gd name="T58" fmla="*/ 1603 w 3378"/>
                <a:gd name="T59" fmla="*/ 516 h 682"/>
                <a:gd name="T60" fmla="*/ 1658 w 3378"/>
                <a:gd name="T61" fmla="*/ 386 h 682"/>
                <a:gd name="T62" fmla="*/ 1708 w 3378"/>
                <a:gd name="T63" fmla="*/ 262 h 682"/>
                <a:gd name="T64" fmla="*/ 1770 w 3378"/>
                <a:gd name="T65" fmla="*/ 138 h 682"/>
                <a:gd name="T66" fmla="*/ 1807 w 3378"/>
                <a:gd name="T67" fmla="*/ 64 h 682"/>
                <a:gd name="T68" fmla="*/ 1887 w 3378"/>
                <a:gd name="T69" fmla="*/ 2 h 682"/>
                <a:gd name="T70" fmla="*/ 1974 w 3378"/>
                <a:gd name="T71" fmla="*/ 64 h 682"/>
                <a:gd name="T72" fmla="*/ 2036 w 3378"/>
                <a:gd name="T73" fmla="*/ 182 h 682"/>
                <a:gd name="T74" fmla="*/ 2110 w 3378"/>
                <a:gd name="T75" fmla="*/ 361 h 682"/>
                <a:gd name="T76" fmla="*/ 2178 w 3378"/>
                <a:gd name="T77" fmla="*/ 528 h 682"/>
                <a:gd name="T78" fmla="*/ 2240 w 3378"/>
                <a:gd name="T79" fmla="*/ 639 h 682"/>
                <a:gd name="T80" fmla="*/ 2308 w 3378"/>
                <a:gd name="T81" fmla="*/ 676 h 682"/>
                <a:gd name="T82" fmla="*/ 2388 w 3378"/>
                <a:gd name="T83" fmla="*/ 615 h 682"/>
                <a:gd name="T84" fmla="*/ 2463 w 3378"/>
                <a:gd name="T85" fmla="*/ 491 h 682"/>
                <a:gd name="T86" fmla="*/ 2537 w 3378"/>
                <a:gd name="T87" fmla="*/ 305 h 682"/>
                <a:gd name="T88" fmla="*/ 2599 w 3378"/>
                <a:gd name="T89" fmla="*/ 157 h 682"/>
                <a:gd name="T90" fmla="*/ 2673 w 3378"/>
                <a:gd name="T91" fmla="*/ 33 h 682"/>
                <a:gd name="T92" fmla="*/ 2735 w 3378"/>
                <a:gd name="T93" fmla="*/ 8 h 682"/>
                <a:gd name="T94" fmla="*/ 2815 w 3378"/>
                <a:gd name="T95" fmla="*/ 64 h 682"/>
                <a:gd name="T96" fmla="*/ 2877 w 3378"/>
                <a:gd name="T97" fmla="*/ 188 h 682"/>
                <a:gd name="T98" fmla="*/ 2951 w 3378"/>
                <a:gd name="T99" fmla="*/ 361 h 682"/>
                <a:gd name="T100" fmla="*/ 3019 w 3378"/>
                <a:gd name="T101" fmla="*/ 516 h 682"/>
                <a:gd name="T102" fmla="*/ 3094 w 3378"/>
                <a:gd name="T103" fmla="*/ 652 h 682"/>
                <a:gd name="T104" fmla="*/ 3162 w 3378"/>
                <a:gd name="T105" fmla="*/ 676 h 682"/>
                <a:gd name="T106" fmla="*/ 3236 w 3378"/>
                <a:gd name="T107" fmla="*/ 615 h 682"/>
                <a:gd name="T108" fmla="*/ 3316 w 3378"/>
                <a:gd name="T109" fmla="*/ 454 h 682"/>
                <a:gd name="T110" fmla="*/ 3378 w 3378"/>
                <a:gd name="T111" fmla="*/ 305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Oval 109"/>
            <p:cNvSpPr>
              <a:spLocks noChangeArrowheads="1"/>
            </p:cNvSpPr>
            <p:nvPr/>
          </p:nvSpPr>
          <p:spPr bwMode="auto">
            <a:xfrm rot="16200000">
              <a:off x="957" y="2500"/>
              <a:ext cx="56" cy="53"/>
            </a:xfrm>
            <a:prstGeom prst="ellipse">
              <a:avLst/>
            </a:prstGeom>
            <a:solidFill>
              <a:srgbClr val="CC00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63" name="AutoShape 110"/>
            <p:cNvSpPr>
              <a:spLocks noChangeArrowheads="1"/>
            </p:cNvSpPr>
            <p:nvPr/>
          </p:nvSpPr>
          <p:spPr bwMode="auto">
            <a:xfrm rot="-24260021">
              <a:off x="603" y="2635"/>
              <a:ext cx="158" cy="91"/>
            </a:xfrm>
            <a:prstGeom prst="rightArrow">
              <a:avLst>
                <a:gd name="adj1" fmla="val 50000"/>
                <a:gd name="adj2" fmla="val 43407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64" name="AutoShape 111"/>
            <p:cNvSpPr>
              <a:spLocks noChangeArrowheads="1"/>
            </p:cNvSpPr>
            <p:nvPr/>
          </p:nvSpPr>
          <p:spPr bwMode="auto">
            <a:xfrm rot="13648305">
              <a:off x="615" y="2328"/>
              <a:ext cx="158" cy="91"/>
            </a:xfrm>
            <a:prstGeom prst="rightArrow">
              <a:avLst>
                <a:gd name="adj1" fmla="val 50000"/>
                <a:gd name="adj2" fmla="val 43407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65" name="Rectangle 112"/>
            <p:cNvSpPr>
              <a:spLocks noChangeArrowheads="1"/>
            </p:cNvSpPr>
            <p:nvPr/>
          </p:nvSpPr>
          <p:spPr bwMode="auto">
            <a:xfrm>
              <a:off x="421" y="2069"/>
              <a:ext cx="1134" cy="953"/>
            </a:xfrm>
            <a:prstGeom prst="rect">
              <a:avLst/>
            </a:prstGeom>
            <a:noFill/>
            <a:ln w="222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66" name="Group 114"/>
            <p:cNvGrpSpPr>
              <a:grpSpLocks/>
            </p:cNvGrpSpPr>
            <p:nvPr/>
          </p:nvGrpSpPr>
          <p:grpSpPr bwMode="auto">
            <a:xfrm rot="1340718">
              <a:off x="2122" y="2477"/>
              <a:ext cx="204" cy="476"/>
              <a:chOff x="803" y="2365"/>
              <a:chExt cx="204" cy="476"/>
            </a:xfrm>
          </p:grpSpPr>
          <p:sp>
            <p:nvSpPr>
              <p:cNvPr id="99" name="Line 115"/>
              <p:cNvSpPr>
                <a:spLocks noChangeShapeType="1"/>
              </p:cNvSpPr>
              <p:nvPr/>
            </p:nvSpPr>
            <p:spPr bwMode="auto">
              <a:xfrm rot="16200000">
                <a:off x="667" y="2501"/>
                <a:ext cx="476" cy="204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0" name="Line 116"/>
              <p:cNvSpPr>
                <a:spLocks noChangeShapeType="1"/>
              </p:cNvSpPr>
              <p:nvPr/>
            </p:nvSpPr>
            <p:spPr bwMode="auto">
              <a:xfrm rot="16200000">
                <a:off x="726" y="2650"/>
                <a:ext cx="271" cy="109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67" name="Group 117"/>
            <p:cNvGrpSpPr>
              <a:grpSpLocks/>
            </p:cNvGrpSpPr>
            <p:nvPr/>
          </p:nvGrpSpPr>
          <p:grpSpPr bwMode="auto">
            <a:xfrm rot="12136260">
              <a:off x="1986" y="2250"/>
              <a:ext cx="476" cy="204"/>
              <a:chOff x="1329" y="686"/>
              <a:chExt cx="476" cy="204"/>
            </a:xfrm>
          </p:grpSpPr>
          <p:sp>
            <p:nvSpPr>
              <p:cNvPr id="97" name="Line 118"/>
              <p:cNvSpPr>
                <a:spLocks noChangeShapeType="1"/>
              </p:cNvSpPr>
              <p:nvPr/>
            </p:nvSpPr>
            <p:spPr bwMode="auto">
              <a:xfrm>
                <a:off x="1329" y="686"/>
                <a:ext cx="476" cy="204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119"/>
              <p:cNvSpPr>
                <a:spLocks noChangeShapeType="1"/>
              </p:cNvSpPr>
              <p:nvPr/>
            </p:nvSpPr>
            <p:spPr bwMode="auto">
              <a:xfrm>
                <a:off x="1329" y="686"/>
                <a:ext cx="272" cy="113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68" name="Freeform 120"/>
            <p:cNvSpPr>
              <a:spLocks/>
            </p:cNvSpPr>
            <p:nvPr/>
          </p:nvSpPr>
          <p:spPr bwMode="auto">
            <a:xfrm rot="32268105">
              <a:off x="2414" y="2477"/>
              <a:ext cx="480" cy="87"/>
            </a:xfrm>
            <a:custGeom>
              <a:avLst/>
              <a:gdLst>
                <a:gd name="T0" fmla="*/ 0 w 3378"/>
                <a:gd name="T1" fmla="*/ 318 h 682"/>
                <a:gd name="T2" fmla="*/ 69 w 3378"/>
                <a:gd name="T3" fmla="*/ 163 h 682"/>
                <a:gd name="T4" fmla="*/ 112 w 3378"/>
                <a:gd name="T5" fmla="*/ 76 h 682"/>
                <a:gd name="T6" fmla="*/ 149 w 3378"/>
                <a:gd name="T7" fmla="*/ 33 h 682"/>
                <a:gd name="T8" fmla="*/ 205 w 3378"/>
                <a:gd name="T9" fmla="*/ 8 h 682"/>
                <a:gd name="T10" fmla="*/ 248 w 3378"/>
                <a:gd name="T11" fmla="*/ 27 h 682"/>
                <a:gd name="T12" fmla="*/ 316 w 3378"/>
                <a:gd name="T13" fmla="*/ 95 h 682"/>
                <a:gd name="T14" fmla="*/ 365 w 3378"/>
                <a:gd name="T15" fmla="*/ 200 h 682"/>
                <a:gd name="T16" fmla="*/ 396 w 3378"/>
                <a:gd name="T17" fmla="*/ 293 h 682"/>
                <a:gd name="T18" fmla="*/ 452 w 3378"/>
                <a:gd name="T19" fmla="*/ 423 h 682"/>
                <a:gd name="T20" fmla="*/ 514 w 3378"/>
                <a:gd name="T21" fmla="*/ 565 h 682"/>
                <a:gd name="T22" fmla="*/ 570 w 3378"/>
                <a:gd name="T23" fmla="*/ 646 h 682"/>
                <a:gd name="T24" fmla="*/ 625 w 3378"/>
                <a:gd name="T25" fmla="*/ 676 h 682"/>
                <a:gd name="T26" fmla="*/ 681 w 3378"/>
                <a:gd name="T27" fmla="*/ 639 h 682"/>
                <a:gd name="T28" fmla="*/ 737 w 3378"/>
                <a:gd name="T29" fmla="*/ 577 h 682"/>
                <a:gd name="T30" fmla="*/ 798 w 3378"/>
                <a:gd name="T31" fmla="*/ 441 h 682"/>
                <a:gd name="T32" fmla="*/ 854 w 3378"/>
                <a:gd name="T33" fmla="*/ 299 h 682"/>
                <a:gd name="T34" fmla="*/ 904 w 3378"/>
                <a:gd name="T35" fmla="*/ 182 h 682"/>
                <a:gd name="T36" fmla="*/ 959 w 3378"/>
                <a:gd name="T37" fmla="*/ 64 h 682"/>
                <a:gd name="T38" fmla="*/ 1015 w 3378"/>
                <a:gd name="T39" fmla="*/ 15 h 682"/>
                <a:gd name="T40" fmla="*/ 1064 w 3378"/>
                <a:gd name="T41" fmla="*/ 8 h 682"/>
                <a:gd name="T42" fmla="*/ 1133 w 3378"/>
                <a:gd name="T43" fmla="*/ 64 h 682"/>
                <a:gd name="T44" fmla="*/ 1176 w 3378"/>
                <a:gd name="T45" fmla="*/ 151 h 682"/>
                <a:gd name="T46" fmla="*/ 1232 w 3378"/>
                <a:gd name="T47" fmla="*/ 268 h 682"/>
                <a:gd name="T48" fmla="*/ 1287 w 3378"/>
                <a:gd name="T49" fmla="*/ 404 h 682"/>
                <a:gd name="T50" fmla="*/ 1349 w 3378"/>
                <a:gd name="T51" fmla="*/ 540 h 682"/>
                <a:gd name="T52" fmla="*/ 1399 w 3378"/>
                <a:gd name="T53" fmla="*/ 646 h 682"/>
                <a:gd name="T54" fmla="*/ 1467 w 3378"/>
                <a:gd name="T55" fmla="*/ 676 h 682"/>
                <a:gd name="T56" fmla="*/ 1541 w 3378"/>
                <a:gd name="T57" fmla="*/ 633 h 682"/>
                <a:gd name="T58" fmla="*/ 1603 w 3378"/>
                <a:gd name="T59" fmla="*/ 516 h 682"/>
                <a:gd name="T60" fmla="*/ 1658 w 3378"/>
                <a:gd name="T61" fmla="*/ 386 h 682"/>
                <a:gd name="T62" fmla="*/ 1708 w 3378"/>
                <a:gd name="T63" fmla="*/ 262 h 682"/>
                <a:gd name="T64" fmla="*/ 1770 w 3378"/>
                <a:gd name="T65" fmla="*/ 138 h 682"/>
                <a:gd name="T66" fmla="*/ 1807 w 3378"/>
                <a:gd name="T67" fmla="*/ 64 h 682"/>
                <a:gd name="T68" fmla="*/ 1887 w 3378"/>
                <a:gd name="T69" fmla="*/ 2 h 682"/>
                <a:gd name="T70" fmla="*/ 1974 w 3378"/>
                <a:gd name="T71" fmla="*/ 64 h 682"/>
                <a:gd name="T72" fmla="*/ 2036 w 3378"/>
                <a:gd name="T73" fmla="*/ 182 h 682"/>
                <a:gd name="T74" fmla="*/ 2110 w 3378"/>
                <a:gd name="T75" fmla="*/ 361 h 682"/>
                <a:gd name="T76" fmla="*/ 2178 w 3378"/>
                <a:gd name="T77" fmla="*/ 528 h 682"/>
                <a:gd name="T78" fmla="*/ 2240 w 3378"/>
                <a:gd name="T79" fmla="*/ 639 h 682"/>
                <a:gd name="T80" fmla="*/ 2308 w 3378"/>
                <a:gd name="T81" fmla="*/ 676 h 682"/>
                <a:gd name="T82" fmla="*/ 2388 w 3378"/>
                <a:gd name="T83" fmla="*/ 615 h 682"/>
                <a:gd name="T84" fmla="*/ 2463 w 3378"/>
                <a:gd name="T85" fmla="*/ 491 h 682"/>
                <a:gd name="T86" fmla="*/ 2537 w 3378"/>
                <a:gd name="T87" fmla="*/ 305 h 682"/>
                <a:gd name="T88" fmla="*/ 2599 w 3378"/>
                <a:gd name="T89" fmla="*/ 157 h 682"/>
                <a:gd name="T90" fmla="*/ 2673 w 3378"/>
                <a:gd name="T91" fmla="*/ 33 h 682"/>
                <a:gd name="T92" fmla="*/ 2735 w 3378"/>
                <a:gd name="T93" fmla="*/ 8 h 682"/>
                <a:gd name="T94" fmla="*/ 2815 w 3378"/>
                <a:gd name="T95" fmla="*/ 64 h 682"/>
                <a:gd name="T96" fmla="*/ 2877 w 3378"/>
                <a:gd name="T97" fmla="*/ 188 h 682"/>
                <a:gd name="T98" fmla="*/ 2951 w 3378"/>
                <a:gd name="T99" fmla="*/ 361 h 682"/>
                <a:gd name="T100" fmla="*/ 3019 w 3378"/>
                <a:gd name="T101" fmla="*/ 516 h 682"/>
                <a:gd name="T102" fmla="*/ 3094 w 3378"/>
                <a:gd name="T103" fmla="*/ 652 h 682"/>
                <a:gd name="T104" fmla="*/ 3162 w 3378"/>
                <a:gd name="T105" fmla="*/ 676 h 682"/>
                <a:gd name="T106" fmla="*/ 3236 w 3378"/>
                <a:gd name="T107" fmla="*/ 615 h 682"/>
                <a:gd name="T108" fmla="*/ 3316 w 3378"/>
                <a:gd name="T109" fmla="*/ 454 h 682"/>
                <a:gd name="T110" fmla="*/ 3378 w 3378"/>
                <a:gd name="T111" fmla="*/ 305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Oval 121"/>
            <p:cNvSpPr>
              <a:spLocks noChangeArrowheads="1"/>
            </p:cNvSpPr>
            <p:nvPr/>
          </p:nvSpPr>
          <p:spPr bwMode="auto">
            <a:xfrm rot="16200000">
              <a:off x="2386" y="2500"/>
              <a:ext cx="56" cy="53"/>
            </a:xfrm>
            <a:prstGeom prst="ellipse">
              <a:avLst/>
            </a:prstGeom>
            <a:solidFill>
              <a:srgbClr val="CC00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70" name="AutoShape 122"/>
            <p:cNvSpPr>
              <a:spLocks noChangeArrowheads="1"/>
            </p:cNvSpPr>
            <p:nvPr/>
          </p:nvSpPr>
          <p:spPr bwMode="auto">
            <a:xfrm rot="-24260021">
              <a:off x="2032" y="2635"/>
              <a:ext cx="158" cy="91"/>
            </a:xfrm>
            <a:prstGeom prst="rightArrow">
              <a:avLst>
                <a:gd name="adj1" fmla="val 50000"/>
                <a:gd name="adj2" fmla="val 43407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71" name="AutoShape 123"/>
            <p:cNvSpPr>
              <a:spLocks noChangeArrowheads="1"/>
            </p:cNvSpPr>
            <p:nvPr/>
          </p:nvSpPr>
          <p:spPr bwMode="auto">
            <a:xfrm rot="2820000">
              <a:off x="2044" y="2328"/>
              <a:ext cx="158" cy="91"/>
            </a:xfrm>
            <a:prstGeom prst="rightArrow">
              <a:avLst>
                <a:gd name="adj1" fmla="val 50000"/>
                <a:gd name="adj2" fmla="val 43407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72" name="Group 125"/>
            <p:cNvGrpSpPr>
              <a:grpSpLocks/>
            </p:cNvGrpSpPr>
            <p:nvPr/>
          </p:nvGrpSpPr>
          <p:grpSpPr bwMode="auto">
            <a:xfrm rot="1340718">
              <a:off x="3483" y="2477"/>
              <a:ext cx="204" cy="476"/>
              <a:chOff x="803" y="2365"/>
              <a:chExt cx="204" cy="476"/>
            </a:xfrm>
          </p:grpSpPr>
          <p:sp>
            <p:nvSpPr>
              <p:cNvPr id="95" name="Line 126"/>
              <p:cNvSpPr>
                <a:spLocks noChangeShapeType="1"/>
              </p:cNvSpPr>
              <p:nvPr/>
            </p:nvSpPr>
            <p:spPr bwMode="auto">
              <a:xfrm rot="16200000">
                <a:off x="667" y="2501"/>
                <a:ext cx="476" cy="204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6" name="Line 127"/>
              <p:cNvSpPr>
                <a:spLocks noChangeShapeType="1"/>
              </p:cNvSpPr>
              <p:nvPr/>
            </p:nvSpPr>
            <p:spPr bwMode="auto">
              <a:xfrm rot="16200000">
                <a:off x="726" y="2650"/>
                <a:ext cx="271" cy="109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73" name="Group 128"/>
            <p:cNvGrpSpPr>
              <a:grpSpLocks/>
            </p:cNvGrpSpPr>
            <p:nvPr/>
          </p:nvGrpSpPr>
          <p:grpSpPr bwMode="auto">
            <a:xfrm rot="12136260">
              <a:off x="3347" y="2250"/>
              <a:ext cx="476" cy="204"/>
              <a:chOff x="1329" y="686"/>
              <a:chExt cx="476" cy="204"/>
            </a:xfrm>
          </p:grpSpPr>
          <p:sp>
            <p:nvSpPr>
              <p:cNvPr id="93" name="Line 129"/>
              <p:cNvSpPr>
                <a:spLocks noChangeShapeType="1"/>
              </p:cNvSpPr>
              <p:nvPr/>
            </p:nvSpPr>
            <p:spPr bwMode="auto">
              <a:xfrm>
                <a:off x="1329" y="686"/>
                <a:ext cx="476" cy="204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Line 130"/>
              <p:cNvSpPr>
                <a:spLocks noChangeShapeType="1"/>
              </p:cNvSpPr>
              <p:nvPr/>
            </p:nvSpPr>
            <p:spPr bwMode="auto">
              <a:xfrm>
                <a:off x="1329" y="686"/>
                <a:ext cx="272" cy="113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74" name="Freeform 131"/>
            <p:cNvSpPr>
              <a:spLocks/>
            </p:cNvSpPr>
            <p:nvPr/>
          </p:nvSpPr>
          <p:spPr bwMode="auto">
            <a:xfrm rot="32268105">
              <a:off x="3775" y="2477"/>
              <a:ext cx="480" cy="87"/>
            </a:xfrm>
            <a:custGeom>
              <a:avLst/>
              <a:gdLst>
                <a:gd name="T0" fmla="*/ 0 w 3378"/>
                <a:gd name="T1" fmla="*/ 318 h 682"/>
                <a:gd name="T2" fmla="*/ 69 w 3378"/>
                <a:gd name="T3" fmla="*/ 163 h 682"/>
                <a:gd name="T4" fmla="*/ 112 w 3378"/>
                <a:gd name="T5" fmla="*/ 76 h 682"/>
                <a:gd name="T6" fmla="*/ 149 w 3378"/>
                <a:gd name="T7" fmla="*/ 33 h 682"/>
                <a:gd name="T8" fmla="*/ 205 w 3378"/>
                <a:gd name="T9" fmla="*/ 8 h 682"/>
                <a:gd name="T10" fmla="*/ 248 w 3378"/>
                <a:gd name="T11" fmla="*/ 27 h 682"/>
                <a:gd name="T12" fmla="*/ 316 w 3378"/>
                <a:gd name="T13" fmla="*/ 95 h 682"/>
                <a:gd name="T14" fmla="*/ 365 w 3378"/>
                <a:gd name="T15" fmla="*/ 200 h 682"/>
                <a:gd name="T16" fmla="*/ 396 w 3378"/>
                <a:gd name="T17" fmla="*/ 293 h 682"/>
                <a:gd name="T18" fmla="*/ 452 w 3378"/>
                <a:gd name="T19" fmla="*/ 423 h 682"/>
                <a:gd name="T20" fmla="*/ 514 w 3378"/>
                <a:gd name="T21" fmla="*/ 565 h 682"/>
                <a:gd name="T22" fmla="*/ 570 w 3378"/>
                <a:gd name="T23" fmla="*/ 646 h 682"/>
                <a:gd name="T24" fmla="*/ 625 w 3378"/>
                <a:gd name="T25" fmla="*/ 676 h 682"/>
                <a:gd name="T26" fmla="*/ 681 w 3378"/>
                <a:gd name="T27" fmla="*/ 639 h 682"/>
                <a:gd name="T28" fmla="*/ 737 w 3378"/>
                <a:gd name="T29" fmla="*/ 577 h 682"/>
                <a:gd name="T30" fmla="*/ 798 w 3378"/>
                <a:gd name="T31" fmla="*/ 441 h 682"/>
                <a:gd name="T32" fmla="*/ 854 w 3378"/>
                <a:gd name="T33" fmla="*/ 299 h 682"/>
                <a:gd name="T34" fmla="*/ 904 w 3378"/>
                <a:gd name="T35" fmla="*/ 182 h 682"/>
                <a:gd name="T36" fmla="*/ 959 w 3378"/>
                <a:gd name="T37" fmla="*/ 64 h 682"/>
                <a:gd name="T38" fmla="*/ 1015 w 3378"/>
                <a:gd name="T39" fmla="*/ 15 h 682"/>
                <a:gd name="T40" fmla="*/ 1064 w 3378"/>
                <a:gd name="T41" fmla="*/ 8 h 682"/>
                <a:gd name="T42" fmla="*/ 1133 w 3378"/>
                <a:gd name="T43" fmla="*/ 64 h 682"/>
                <a:gd name="T44" fmla="*/ 1176 w 3378"/>
                <a:gd name="T45" fmla="*/ 151 h 682"/>
                <a:gd name="T46" fmla="*/ 1232 w 3378"/>
                <a:gd name="T47" fmla="*/ 268 h 682"/>
                <a:gd name="T48" fmla="*/ 1287 w 3378"/>
                <a:gd name="T49" fmla="*/ 404 h 682"/>
                <a:gd name="T50" fmla="*/ 1349 w 3378"/>
                <a:gd name="T51" fmla="*/ 540 h 682"/>
                <a:gd name="T52" fmla="*/ 1399 w 3378"/>
                <a:gd name="T53" fmla="*/ 646 h 682"/>
                <a:gd name="T54" fmla="*/ 1467 w 3378"/>
                <a:gd name="T55" fmla="*/ 676 h 682"/>
                <a:gd name="T56" fmla="*/ 1541 w 3378"/>
                <a:gd name="T57" fmla="*/ 633 h 682"/>
                <a:gd name="T58" fmla="*/ 1603 w 3378"/>
                <a:gd name="T59" fmla="*/ 516 h 682"/>
                <a:gd name="T60" fmla="*/ 1658 w 3378"/>
                <a:gd name="T61" fmla="*/ 386 h 682"/>
                <a:gd name="T62" fmla="*/ 1708 w 3378"/>
                <a:gd name="T63" fmla="*/ 262 h 682"/>
                <a:gd name="T64" fmla="*/ 1770 w 3378"/>
                <a:gd name="T65" fmla="*/ 138 h 682"/>
                <a:gd name="T66" fmla="*/ 1807 w 3378"/>
                <a:gd name="T67" fmla="*/ 64 h 682"/>
                <a:gd name="T68" fmla="*/ 1887 w 3378"/>
                <a:gd name="T69" fmla="*/ 2 h 682"/>
                <a:gd name="T70" fmla="*/ 1974 w 3378"/>
                <a:gd name="T71" fmla="*/ 64 h 682"/>
                <a:gd name="T72" fmla="*/ 2036 w 3378"/>
                <a:gd name="T73" fmla="*/ 182 h 682"/>
                <a:gd name="T74" fmla="*/ 2110 w 3378"/>
                <a:gd name="T75" fmla="*/ 361 h 682"/>
                <a:gd name="T76" fmla="*/ 2178 w 3378"/>
                <a:gd name="T77" fmla="*/ 528 h 682"/>
                <a:gd name="T78" fmla="*/ 2240 w 3378"/>
                <a:gd name="T79" fmla="*/ 639 h 682"/>
                <a:gd name="T80" fmla="*/ 2308 w 3378"/>
                <a:gd name="T81" fmla="*/ 676 h 682"/>
                <a:gd name="T82" fmla="*/ 2388 w 3378"/>
                <a:gd name="T83" fmla="*/ 615 h 682"/>
                <a:gd name="T84" fmla="*/ 2463 w 3378"/>
                <a:gd name="T85" fmla="*/ 491 h 682"/>
                <a:gd name="T86" fmla="*/ 2537 w 3378"/>
                <a:gd name="T87" fmla="*/ 305 h 682"/>
                <a:gd name="T88" fmla="*/ 2599 w 3378"/>
                <a:gd name="T89" fmla="*/ 157 h 682"/>
                <a:gd name="T90" fmla="*/ 2673 w 3378"/>
                <a:gd name="T91" fmla="*/ 33 h 682"/>
                <a:gd name="T92" fmla="*/ 2735 w 3378"/>
                <a:gd name="T93" fmla="*/ 8 h 682"/>
                <a:gd name="T94" fmla="*/ 2815 w 3378"/>
                <a:gd name="T95" fmla="*/ 64 h 682"/>
                <a:gd name="T96" fmla="*/ 2877 w 3378"/>
                <a:gd name="T97" fmla="*/ 188 h 682"/>
                <a:gd name="T98" fmla="*/ 2951 w 3378"/>
                <a:gd name="T99" fmla="*/ 361 h 682"/>
                <a:gd name="T100" fmla="*/ 3019 w 3378"/>
                <a:gd name="T101" fmla="*/ 516 h 682"/>
                <a:gd name="T102" fmla="*/ 3094 w 3378"/>
                <a:gd name="T103" fmla="*/ 652 h 682"/>
                <a:gd name="T104" fmla="*/ 3162 w 3378"/>
                <a:gd name="T105" fmla="*/ 676 h 682"/>
                <a:gd name="T106" fmla="*/ 3236 w 3378"/>
                <a:gd name="T107" fmla="*/ 615 h 682"/>
                <a:gd name="T108" fmla="*/ 3316 w 3378"/>
                <a:gd name="T109" fmla="*/ 454 h 682"/>
                <a:gd name="T110" fmla="*/ 3378 w 3378"/>
                <a:gd name="T111" fmla="*/ 305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Oval 132"/>
            <p:cNvSpPr>
              <a:spLocks noChangeArrowheads="1"/>
            </p:cNvSpPr>
            <p:nvPr/>
          </p:nvSpPr>
          <p:spPr bwMode="auto">
            <a:xfrm rot="16200000">
              <a:off x="3747" y="2500"/>
              <a:ext cx="56" cy="53"/>
            </a:xfrm>
            <a:prstGeom prst="ellipse">
              <a:avLst/>
            </a:prstGeom>
            <a:solidFill>
              <a:srgbClr val="CC00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76" name="AutoShape 133"/>
            <p:cNvSpPr>
              <a:spLocks noChangeArrowheads="1"/>
            </p:cNvSpPr>
            <p:nvPr/>
          </p:nvSpPr>
          <p:spPr bwMode="auto">
            <a:xfrm rot="8160000">
              <a:off x="3393" y="2635"/>
              <a:ext cx="158" cy="91"/>
            </a:xfrm>
            <a:prstGeom prst="rightArrow">
              <a:avLst>
                <a:gd name="adj1" fmla="val 50000"/>
                <a:gd name="adj2" fmla="val 43407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77" name="AutoShape 134"/>
            <p:cNvSpPr>
              <a:spLocks noChangeArrowheads="1"/>
            </p:cNvSpPr>
            <p:nvPr/>
          </p:nvSpPr>
          <p:spPr bwMode="auto">
            <a:xfrm rot="13648305">
              <a:off x="3405" y="2328"/>
              <a:ext cx="158" cy="91"/>
            </a:xfrm>
            <a:prstGeom prst="rightArrow">
              <a:avLst>
                <a:gd name="adj1" fmla="val 50000"/>
                <a:gd name="adj2" fmla="val 43407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78" name="Group 136"/>
            <p:cNvGrpSpPr>
              <a:grpSpLocks/>
            </p:cNvGrpSpPr>
            <p:nvPr/>
          </p:nvGrpSpPr>
          <p:grpSpPr bwMode="auto">
            <a:xfrm rot="1340718">
              <a:off x="4821" y="2477"/>
              <a:ext cx="204" cy="476"/>
              <a:chOff x="803" y="2365"/>
              <a:chExt cx="204" cy="476"/>
            </a:xfrm>
          </p:grpSpPr>
          <p:sp>
            <p:nvSpPr>
              <p:cNvPr id="91" name="Line 137"/>
              <p:cNvSpPr>
                <a:spLocks noChangeShapeType="1"/>
              </p:cNvSpPr>
              <p:nvPr/>
            </p:nvSpPr>
            <p:spPr bwMode="auto">
              <a:xfrm rot="16200000">
                <a:off x="667" y="2501"/>
                <a:ext cx="476" cy="204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2" name="Line 138"/>
              <p:cNvSpPr>
                <a:spLocks noChangeShapeType="1"/>
              </p:cNvSpPr>
              <p:nvPr/>
            </p:nvSpPr>
            <p:spPr bwMode="auto">
              <a:xfrm rot="16200000">
                <a:off x="726" y="2650"/>
                <a:ext cx="271" cy="109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79" name="Group 139"/>
            <p:cNvGrpSpPr>
              <a:grpSpLocks/>
            </p:cNvGrpSpPr>
            <p:nvPr/>
          </p:nvGrpSpPr>
          <p:grpSpPr bwMode="auto">
            <a:xfrm rot="12136260">
              <a:off x="4685" y="2250"/>
              <a:ext cx="476" cy="204"/>
              <a:chOff x="1329" y="686"/>
              <a:chExt cx="476" cy="204"/>
            </a:xfrm>
          </p:grpSpPr>
          <p:sp>
            <p:nvSpPr>
              <p:cNvPr id="89" name="Line 140"/>
              <p:cNvSpPr>
                <a:spLocks noChangeShapeType="1"/>
              </p:cNvSpPr>
              <p:nvPr/>
            </p:nvSpPr>
            <p:spPr bwMode="auto">
              <a:xfrm>
                <a:off x="1329" y="686"/>
                <a:ext cx="476" cy="204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0" name="Line 141"/>
              <p:cNvSpPr>
                <a:spLocks noChangeShapeType="1"/>
              </p:cNvSpPr>
              <p:nvPr/>
            </p:nvSpPr>
            <p:spPr bwMode="auto">
              <a:xfrm>
                <a:off x="1329" y="686"/>
                <a:ext cx="272" cy="113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80" name="Freeform 142"/>
            <p:cNvSpPr>
              <a:spLocks/>
            </p:cNvSpPr>
            <p:nvPr/>
          </p:nvSpPr>
          <p:spPr bwMode="auto">
            <a:xfrm rot="32268105">
              <a:off x="5113" y="2477"/>
              <a:ext cx="480" cy="87"/>
            </a:xfrm>
            <a:custGeom>
              <a:avLst/>
              <a:gdLst>
                <a:gd name="T0" fmla="*/ 0 w 3378"/>
                <a:gd name="T1" fmla="*/ 318 h 682"/>
                <a:gd name="T2" fmla="*/ 69 w 3378"/>
                <a:gd name="T3" fmla="*/ 163 h 682"/>
                <a:gd name="T4" fmla="*/ 112 w 3378"/>
                <a:gd name="T5" fmla="*/ 76 h 682"/>
                <a:gd name="T6" fmla="*/ 149 w 3378"/>
                <a:gd name="T7" fmla="*/ 33 h 682"/>
                <a:gd name="T8" fmla="*/ 205 w 3378"/>
                <a:gd name="T9" fmla="*/ 8 h 682"/>
                <a:gd name="T10" fmla="*/ 248 w 3378"/>
                <a:gd name="T11" fmla="*/ 27 h 682"/>
                <a:gd name="T12" fmla="*/ 316 w 3378"/>
                <a:gd name="T13" fmla="*/ 95 h 682"/>
                <a:gd name="T14" fmla="*/ 365 w 3378"/>
                <a:gd name="T15" fmla="*/ 200 h 682"/>
                <a:gd name="T16" fmla="*/ 396 w 3378"/>
                <a:gd name="T17" fmla="*/ 293 h 682"/>
                <a:gd name="T18" fmla="*/ 452 w 3378"/>
                <a:gd name="T19" fmla="*/ 423 h 682"/>
                <a:gd name="T20" fmla="*/ 514 w 3378"/>
                <a:gd name="T21" fmla="*/ 565 h 682"/>
                <a:gd name="T22" fmla="*/ 570 w 3378"/>
                <a:gd name="T23" fmla="*/ 646 h 682"/>
                <a:gd name="T24" fmla="*/ 625 w 3378"/>
                <a:gd name="T25" fmla="*/ 676 h 682"/>
                <a:gd name="T26" fmla="*/ 681 w 3378"/>
                <a:gd name="T27" fmla="*/ 639 h 682"/>
                <a:gd name="T28" fmla="*/ 737 w 3378"/>
                <a:gd name="T29" fmla="*/ 577 h 682"/>
                <a:gd name="T30" fmla="*/ 798 w 3378"/>
                <a:gd name="T31" fmla="*/ 441 h 682"/>
                <a:gd name="T32" fmla="*/ 854 w 3378"/>
                <a:gd name="T33" fmla="*/ 299 h 682"/>
                <a:gd name="T34" fmla="*/ 904 w 3378"/>
                <a:gd name="T35" fmla="*/ 182 h 682"/>
                <a:gd name="T36" fmla="*/ 959 w 3378"/>
                <a:gd name="T37" fmla="*/ 64 h 682"/>
                <a:gd name="T38" fmla="*/ 1015 w 3378"/>
                <a:gd name="T39" fmla="*/ 15 h 682"/>
                <a:gd name="T40" fmla="*/ 1064 w 3378"/>
                <a:gd name="T41" fmla="*/ 8 h 682"/>
                <a:gd name="T42" fmla="*/ 1133 w 3378"/>
                <a:gd name="T43" fmla="*/ 64 h 682"/>
                <a:gd name="T44" fmla="*/ 1176 w 3378"/>
                <a:gd name="T45" fmla="*/ 151 h 682"/>
                <a:gd name="T46" fmla="*/ 1232 w 3378"/>
                <a:gd name="T47" fmla="*/ 268 h 682"/>
                <a:gd name="T48" fmla="*/ 1287 w 3378"/>
                <a:gd name="T49" fmla="*/ 404 h 682"/>
                <a:gd name="T50" fmla="*/ 1349 w 3378"/>
                <a:gd name="T51" fmla="*/ 540 h 682"/>
                <a:gd name="T52" fmla="*/ 1399 w 3378"/>
                <a:gd name="T53" fmla="*/ 646 h 682"/>
                <a:gd name="T54" fmla="*/ 1467 w 3378"/>
                <a:gd name="T55" fmla="*/ 676 h 682"/>
                <a:gd name="T56" fmla="*/ 1541 w 3378"/>
                <a:gd name="T57" fmla="*/ 633 h 682"/>
                <a:gd name="T58" fmla="*/ 1603 w 3378"/>
                <a:gd name="T59" fmla="*/ 516 h 682"/>
                <a:gd name="T60" fmla="*/ 1658 w 3378"/>
                <a:gd name="T61" fmla="*/ 386 h 682"/>
                <a:gd name="T62" fmla="*/ 1708 w 3378"/>
                <a:gd name="T63" fmla="*/ 262 h 682"/>
                <a:gd name="T64" fmla="*/ 1770 w 3378"/>
                <a:gd name="T65" fmla="*/ 138 h 682"/>
                <a:gd name="T66" fmla="*/ 1807 w 3378"/>
                <a:gd name="T67" fmla="*/ 64 h 682"/>
                <a:gd name="T68" fmla="*/ 1887 w 3378"/>
                <a:gd name="T69" fmla="*/ 2 h 682"/>
                <a:gd name="T70" fmla="*/ 1974 w 3378"/>
                <a:gd name="T71" fmla="*/ 64 h 682"/>
                <a:gd name="T72" fmla="*/ 2036 w 3378"/>
                <a:gd name="T73" fmla="*/ 182 h 682"/>
                <a:gd name="T74" fmla="*/ 2110 w 3378"/>
                <a:gd name="T75" fmla="*/ 361 h 682"/>
                <a:gd name="T76" fmla="*/ 2178 w 3378"/>
                <a:gd name="T77" fmla="*/ 528 h 682"/>
                <a:gd name="T78" fmla="*/ 2240 w 3378"/>
                <a:gd name="T79" fmla="*/ 639 h 682"/>
                <a:gd name="T80" fmla="*/ 2308 w 3378"/>
                <a:gd name="T81" fmla="*/ 676 h 682"/>
                <a:gd name="T82" fmla="*/ 2388 w 3378"/>
                <a:gd name="T83" fmla="*/ 615 h 682"/>
                <a:gd name="T84" fmla="*/ 2463 w 3378"/>
                <a:gd name="T85" fmla="*/ 491 h 682"/>
                <a:gd name="T86" fmla="*/ 2537 w 3378"/>
                <a:gd name="T87" fmla="*/ 305 h 682"/>
                <a:gd name="T88" fmla="*/ 2599 w 3378"/>
                <a:gd name="T89" fmla="*/ 157 h 682"/>
                <a:gd name="T90" fmla="*/ 2673 w 3378"/>
                <a:gd name="T91" fmla="*/ 33 h 682"/>
                <a:gd name="T92" fmla="*/ 2735 w 3378"/>
                <a:gd name="T93" fmla="*/ 8 h 682"/>
                <a:gd name="T94" fmla="*/ 2815 w 3378"/>
                <a:gd name="T95" fmla="*/ 64 h 682"/>
                <a:gd name="T96" fmla="*/ 2877 w 3378"/>
                <a:gd name="T97" fmla="*/ 188 h 682"/>
                <a:gd name="T98" fmla="*/ 2951 w 3378"/>
                <a:gd name="T99" fmla="*/ 361 h 682"/>
                <a:gd name="T100" fmla="*/ 3019 w 3378"/>
                <a:gd name="T101" fmla="*/ 516 h 682"/>
                <a:gd name="T102" fmla="*/ 3094 w 3378"/>
                <a:gd name="T103" fmla="*/ 652 h 682"/>
                <a:gd name="T104" fmla="*/ 3162 w 3378"/>
                <a:gd name="T105" fmla="*/ 676 h 682"/>
                <a:gd name="T106" fmla="*/ 3236 w 3378"/>
                <a:gd name="T107" fmla="*/ 615 h 682"/>
                <a:gd name="T108" fmla="*/ 3316 w 3378"/>
                <a:gd name="T109" fmla="*/ 454 h 682"/>
                <a:gd name="T110" fmla="*/ 3378 w 3378"/>
                <a:gd name="T111" fmla="*/ 305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Oval 143"/>
            <p:cNvSpPr>
              <a:spLocks noChangeArrowheads="1"/>
            </p:cNvSpPr>
            <p:nvPr/>
          </p:nvSpPr>
          <p:spPr bwMode="auto">
            <a:xfrm rot="16200000">
              <a:off x="5085" y="2500"/>
              <a:ext cx="56" cy="53"/>
            </a:xfrm>
            <a:prstGeom prst="ellipse">
              <a:avLst/>
            </a:prstGeom>
            <a:solidFill>
              <a:srgbClr val="CC00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82" name="AutoShape 144"/>
            <p:cNvSpPr>
              <a:spLocks noChangeArrowheads="1"/>
            </p:cNvSpPr>
            <p:nvPr/>
          </p:nvSpPr>
          <p:spPr bwMode="auto">
            <a:xfrm rot="8160000">
              <a:off x="4731" y="2635"/>
              <a:ext cx="158" cy="91"/>
            </a:xfrm>
            <a:prstGeom prst="rightArrow">
              <a:avLst>
                <a:gd name="adj1" fmla="val 50000"/>
                <a:gd name="adj2" fmla="val 43407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83" name="AutoShape 145"/>
            <p:cNvSpPr>
              <a:spLocks noChangeArrowheads="1"/>
            </p:cNvSpPr>
            <p:nvPr/>
          </p:nvSpPr>
          <p:spPr bwMode="auto">
            <a:xfrm rot="2820000">
              <a:off x="4743" y="2328"/>
              <a:ext cx="158" cy="91"/>
            </a:xfrm>
            <a:prstGeom prst="rightArrow">
              <a:avLst>
                <a:gd name="adj1" fmla="val 50000"/>
                <a:gd name="adj2" fmla="val 43407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84" name="Rectangle 146"/>
            <p:cNvSpPr>
              <a:spLocks noChangeArrowheads="1"/>
            </p:cNvSpPr>
            <p:nvPr/>
          </p:nvSpPr>
          <p:spPr bwMode="auto">
            <a:xfrm>
              <a:off x="4549" y="2069"/>
              <a:ext cx="1134" cy="953"/>
            </a:xfrm>
            <a:prstGeom prst="rect">
              <a:avLst/>
            </a:prstGeom>
            <a:noFill/>
            <a:ln w="222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85" name="Line 147"/>
            <p:cNvSpPr>
              <a:spLocks noChangeShapeType="1"/>
            </p:cNvSpPr>
            <p:nvPr/>
          </p:nvSpPr>
          <p:spPr bwMode="auto">
            <a:xfrm>
              <a:off x="1850" y="2093"/>
              <a:ext cx="1134" cy="9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86" name="Line 148"/>
            <p:cNvSpPr>
              <a:spLocks noChangeShapeType="1"/>
            </p:cNvSpPr>
            <p:nvPr/>
          </p:nvSpPr>
          <p:spPr bwMode="auto">
            <a:xfrm flipV="1">
              <a:off x="1850" y="2047"/>
              <a:ext cx="1157" cy="95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87" name="Line 149"/>
            <p:cNvSpPr>
              <a:spLocks noChangeShapeType="1"/>
            </p:cNvSpPr>
            <p:nvPr/>
          </p:nvSpPr>
          <p:spPr bwMode="auto">
            <a:xfrm>
              <a:off x="3233" y="2092"/>
              <a:ext cx="1134" cy="9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88" name="Line 150"/>
            <p:cNvSpPr>
              <a:spLocks noChangeShapeType="1"/>
            </p:cNvSpPr>
            <p:nvPr/>
          </p:nvSpPr>
          <p:spPr bwMode="auto">
            <a:xfrm flipV="1">
              <a:off x="3188" y="2069"/>
              <a:ext cx="1157" cy="95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</p:grpSp>
      <p:sp>
        <p:nvSpPr>
          <p:cNvPr id="105" name="Text Box 164"/>
          <p:cNvSpPr txBox="1">
            <a:spLocks noChangeArrowheads="1"/>
          </p:cNvSpPr>
          <p:nvPr/>
        </p:nvSpPr>
        <p:spPr bwMode="auto">
          <a:xfrm>
            <a:off x="239713" y="4335462"/>
            <a:ext cx="17319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u="sng"/>
              <a:t>Annihilation:</a:t>
            </a:r>
          </a:p>
        </p:txBody>
      </p:sp>
      <p:sp>
        <p:nvSpPr>
          <p:cNvPr id="106" name="Text Box 181"/>
          <p:cNvSpPr txBox="1">
            <a:spLocks noChangeArrowheads="1"/>
          </p:cNvSpPr>
          <p:nvPr/>
        </p:nvSpPr>
        <p:spPr bwMode="auto">
          <a:xfrm>
            <a:off x="581026" y="2854325"/>
            <a:ext cx="3651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07" name="Text Box 182"/>
          <p:cNvSpPr txBox="1">
            <a:spLocks noChangeArrowheads="1"/>
          </p:cNvSpPr>
          <p:nvPr/>
        </p:nvSpPr>
        <p:spPr bwMode="auto">
          <a:xfrm>
            <a:off x="1639888" y="2860675"/>
            <a:ext cx="3635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08" name="Text Box 183"/>
          <p:cNvSpPr txBox="1">
            <a:spLocks noChangeArrowheads="1"/>
          </p:cNvSpPr>
          <p:nvPr/>
        </p:nvSpPr>
        <p:spPr bwMode="auto">
          <a:xfrm>
            <a:off x="7326313" y="2860675"/>
            <a:ext cx="336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109" name="Text Box 184"/>
          <p:cNvSpPr txBox="1">
            <a:spLocks noChangeArrowheads="1"/>
          </p:cNvSpPr>
          <p:nvPr/>
        </p:nvSpPr>
        <p:spPr bwMode="auto">
          <a:xfrm>
            <a:off x="8147051" y="2860675"/>
            <a:ext cx="336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110" name="Text Box 185"/>
          <p:cNvSpPr txBox="1">
            <a:spLocks noChangeArrowheads="1"/>
          </p:cNvSpPr>
          <p:nvPr/>
        </p:nvSpPr>
        <p:spPr bwMode="auto">
          <a:xfrm>
            <a:off x="7620001" y="5773737"/>
            <a:ext cx="336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111" name="Text Box 186"/>
          <p:cNvSpPr txBox="1">
            <a:spLocks noChangeArrowheads="1"/>
          </p:cNvSpPr>
          <p:nvPr/>
        </p:nvSpPr>
        <p:spPr bwMode="auto">
          <a:xfrm>
            <a:off x="7620001" y="4875212"/>
            <a:ext cx="3651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12" name="Text Box 187"/>
          <p:cNvSpPr txBox="1">
            <a:spLocks noChangeArrowheads="1"/>
          </p:cNvSpPr>
          <p:nvPr/>
        </p:nvSpPr>
        <p:spPr bwMode="auto">
          <a:xfrm>
            <a:off x="1139826" y="4765675"/>
            <a:ext cx="336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113" name="Text Box 188"/>
          <p:cNvSpPr txBox="1">
            <a:spLocks noChangeArrowheads="1"/>
          </p:cNvSpPr>
          <p:nvPr/>
        </p:nvSpPr>
        <p:spPr bwMode="auto">
          <a:xfrm>
            <a:off x="995363" y="5810250"/>
            <a:ext cx="3651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114" name="Rectangle 189"/>
          <p:cNvSpPr>
            <a:spLocks noChangeArrowheads="1"/>
          </p:cNvSpPr>
          <p:nvPr/>
        </p:nvSpPr>
        <p:spPr bwMode="auto">
          <a:xfrm>
            <a:off x="204788" y="1852612"/>
            <a:ext cx="8712200" cy="2195513"/>
          </a:xfrm>
          <a:prstGeom prst="rect">
            <a:avLst/>
          </a:prstGeom>
          <a:noFill/>
          <a:ln w="22225">
            <a:solidFill>
              <a:srgbClr val="FF99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15" name="Rectangle 190"/>
          <p:cNvSpPr>
            <a:spLocks noChangeArrowheads="1"/>
          </p:cNvSpPr>
          <p:nvPr/>
        </p:nvSpPr>
        <p:spPr bwMode="auto">
          <a:xfrm>
            <a:off x="203201" y="4300537"/>
            <a:ext cx="8712200" cy="2195513"/>
          </a:xfrm>
          <a:prstGeom prst="rect">
            <a:avLst/>
          </a:prstGeom>
          <a:noFill/>
          <a:ln w="22225">
            <a:solidFill>
              <a:srgbClr val="FF99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16" name="Text Box 191"/>
          <p:cNvSpPr txBox="1">
            <a:spLocks noChangeArrowheads="1"/>
          </p:cNvSpPr>
          <p:nvPr/>
        </p:nvSpPr>
        <p:spPr bwMode="auto">
          <a:xfrm>
            <a:off x="3136901" y="1851025"/>
            <a:ext cx="29876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ja-JP" altLang="en-GB">
                <a:solidFill>
                  <a:srgbClr val="FF0000"/>
                </a:solidFill>
                <a:latin typeface="Palatino"/>
              </a:rPr>
              <a:t>“</a:t>
            </a:r>
            <a:r>
              <a:rPr lang="en-GB">
                <a:solidFill>
                  <a:srgbClr val="FF0000"/>
                </a:solidFill>
              </a:rPr>
              <a:t>Helicity conservation</a:t>
            </a:r>
            <a:r>
              <a:rPr lang="ja-JP" altLang="en-GB">
                <a:solidFill>
                  <a:srgbClr val="FF0000"/>
                </a:solidFill>
                <a:latin typeface="Palatino"/>
              </a:rPr>
              <a:t>”</a:t>
            </a:r>
            <a:endParaRPr lang="en-GB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13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Chirality in weak interactions</a:t>
            </a:r>
            <a:endParaRPr lang="en-US" dirty="0"/>
          </a:p>
        </p:txBody>
      </p:sp>
      <p:grpSp>
        <p:nvGrpSpPr>
          <p:cNvPr id="4" name="Group 76"/>
          <p:cNvGrpSpPr>
            <a:grpSpLocks/>
          </p:cNvGrpSpPr>
          <p:nvPr/>
        </p:nvGrpSpPr>
        <p:grpSpPr bwMode="auto">
          <a:xfrm>
            <a:off x="6169891" y="916604"/>
            <a:ext cx="2855913" cy="1460500"/>
            <a:chOff x="754" y="595"/>
            <a:chExt cx="1799" cy="920"/>
          </a:xfrm>
        </p:grpSpPr>
        <p:grpSp>
          <p:nvGrpSpPr>
            <p:cNvPr id="5" name="Group 51"/>
            <p:cNvGrpSpPr>
              <a:grpSpLocks/>
            </p:cNvGrpSpPr>
            <p:nvPr/>
          </p:nvGrpSpPr>
          <p:grpSpPr bwMode="auto">
            <a:xfrm rot="9045070">
              <a:off x="1060" y="663"/>
              <a:ext cx="428" cy="441"/>
              <a:chOff x="2784" y="1440"/>
              <a:chExt cx="288" cy="288"/>
            </a:xfrm>
          </p:grpSpPr>
          <p:sp>
            <p:nvSpPr>
              <p:cNvPr id="15" name="Line 52"/>
              <p:cNvSpPr>
                <a:spLocks noChangeShapeType="1"/>
              </p:cNvSpPr>
              <p:nvPr/>
            </p:nvSpPr>
            <p:spPr bwMode="auto">
              <a:xfrm>
                <a:off x="2784" y="1440"/>
                <a:ext cx="144" cy="144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" name="Line 53"/>
              <p:cNvSpPr>
                <a:spLocks noChangeShapeType="1"/>
              </p:cNvSpPr>
              <p:nvPr/>
            </p:nvSpPr>
            <p:spPr bwMode="auto">
              <a:xfrm flipH="1" flipV="1">
                <a:off x="2880" y="1536"/>
                <a:ext cx="192" cy="192"/>
              </a:xfrm>
              <a:prstGeom prst="line">
                <a:avLst/>
              </a:prstGeom>
              <a:noFill/>
              <a:ln w="28575">
                <a:solidFill>
                  <a:srgbClr val="000080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" name="Group 54"/>
            <p:cNvGrpSpPr>
              <a:grpSpLocks/>
            </p:cNvGrpSpPr>
            <p:nvPr/>
          </p:nvGrpSpPr>
          <p:grpSpPr bwMode="auto">
            <a:xfrm rot="9045070">
              <a:off x="1570" y="824"/>
              <a:ext cx="581" cy="156"/>
              <a:chOff x="2784" y="1440"/>
              <a:chExt cx="288" cy="288"/>
            </a:xfrm>
          </p:grpSpPr>
          <p:sp>
            <p:nvSpPr>
              <p:cNvPr id="13" name="Line 55"/>
              <p:cNvSpPr>
                <a:spLocks noChangeShapeType="1"/>
              </p:cNvSpPr>
              <p:nvPr/>
            </p:nvSpPr>
            <p:spPr bwMode="auto">
              <a:xfrm>
                <a:off x="2784" y="1440"/>
                <a:ext cx="144" cy="144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Line 56"/>
              <p:cNvSpPr>
                <a:spLocks noChangeShapeType="1"/>
              </p:cNvSpPr>
              <p:nvPr/>
            </p:nvSpPr>
            <p:spPr bwMode="auto">
              <a:xfrm flipH="1" flipV="1">
                <a:off x="2880" y="1536"/>
                <a:ext cx="192" cy="192"/>
              </a:xfrm>
              <a:prstGeom prst="line">
                <a:avLst/>
              </a:prstGeom>
              <a:noFill/>
              <a:ln w="28575">
                <a:solidFill>
                  <a:srgbClr val="000080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" name="Freeform 57"/>
            <p:cNvSpPr>
              <a:spLocks/>
            </p:cNvSpPr>
            <p:nvPr/>
          </p:nvSpPr>
          <p:spPr bwMode="auto">
            <a:xfrm rot="16200000">
              <a:off x="1316" y="1198"/>
              <a:ext cx="534" cy="99"/>
            </a:xfrm>
            <a:custGeom>
              <a:avLst/>
              <a:gdLst>
                <a:gd name="T0" fmla="*/ 0 w 3378"/>
                <a:gd name="T1" fmla="*/ 318 h 682"/>
                <a:gd name="T2" fmla="*/ 69 w 3378"/>
                <a:gd name="T3" fmla="*/ 163 h 682"/>
                <a:gd name="T4" fmla="*/ 112 w 3378"/>
                <a:gd name="T5" fmla="*/ 76 h 682"/>
                <a:gd name="T6" fmla="*/ 149 w 3378"/>
                <a:gd name="T7" fmla="*/ 33 h 682"/>
                <a:gd name="T8" fmla="*/ 205 w 3378"/>
                <a:gd name="T9" fmla="*/ 8 h 682"/>
                <a:gd name="T10" fmla="*/ 248 w 3378"/>
                <a:gd name="T11" fmla="*/ 27 h 682"/>
                <a:gd name="T12" fmla="*/ 316 w 3378"/>
                <a:gd name="T13" fmla="*/ 95 h 682"/>
                <a:gd name="T14" fmla="*/ 365 w 3378"/>
                <a:gd name="T15" fmla="*/ 200 h 682"/>
                <a:gd name="T16" fmla="*/ 396 w 3378"/>
                <a:gd name="T17" fmla="*/ 293 h 682"/>
                <a:gd name="T18" fmla="*/ 452 w 3378"/>
                <a:gd name="T19" fmla="*/ 423 h 682"/>
                <a:gd name="T20" fmla="*/ 514 w 3378"/>
                <a:gd name="T21" fmla="*/ 565 h 682"/>
                <a:gd name="T22" fmla="*/ 570 w 3378"/>
                <a:gd name="T23" fmla="*/ 646 h 682"/>
                <a:gd name="T24" fmla="*/ 625 w 3378"/>
                <a:gd name="T25" fmla="*/ 676 h 682"/>
                <a:gd name="T26" fmla="*/ 681 w 3378"/>
                <a:gd name="T27" fmla="*/ 639 h 682"/>
                <a:gd name="T28" fmla="*/ 737 w 3378"/>
                <a:gd name="T29" fmla="*/ 577 h 682"/>
                <a:gd name="T30" fmla="*/ 798 w 3378"/>
                <a:gd name="T31" fmla="*/ 441 h 682"/>
                <a:gd name="T32" fmla="*/ 854 w 3378"/>
                <a:gd name="T33" fmla="*/ 299 h 682"/>
                <a:gd name="T34" fmla="*/ 904 w 3378"/>
                <a:gd name="T35" fmla="*/ 182 h 682"/>
                <a:gd name="T36" fmla="*/ 959 w 3378"/>
                <a:gd name="T37" fmla="*/ 64 h 682"/>
                <a:gd name="T38" fmla="*/ 1015 w 3378"/>
                <a:gd name="T39" fmla="*/ 15 h 682"/>
                <a:gd name="T40" fmla="*/ 1064 w 3378"/>
                <a:gd name="T41" fmla="*/ 8 h 682"/>
                <a:gd name="T42" fmla="*/ 1133 w 3378"/>
                <a:gd name="T43" fmla="*/ 64 h 682"/>
                <a:gd name="T44" fmla="*/ 1176 w 3378"/>
                <a:gd name="T45" fmla="*/ 151 h 682"/>
                <a:gd name="T46" fmla="*/ 1232 w 3378"/>
                <a:gd name="T47" fmla="*/ 268 h 682"/>
                <a:gd name="T48" fmla="*/ 1287 w 3378"/>
                <a:gd name="T49" fmla="*/ 404 h 682"/>
                <a:gd name="T50" fmla="*/ 1349 w 3378"/>
                <a:gd name="T51" fmla="*/ 540 h 682"/>
                <a:gd name="T52" fmla="*/ 1399 w 3378"/>
                <a:gd name="T53" fmla="*/ 646 h 682"/>
                <a:gd name="T54" fmla="*/ 1467 w 3378"/>
                <a:gd name="T55" fmla="*/ 676 h 682"/>
                <a:gd name="T56" fmla="*/ 1541 w 3378"/>
                <a:gd name="T57" fmla="*/ 633 h 682"/>
                <a:gd name="T58" fmla="*/ 1603 w 3378"/>
                <a:gd name="T59" fmla="*/ 516 h 682"/>
                <a:gd name="T60" fmla="*/ 1658 w 3378"/>
                <a:gd name="T61" fmla="*/ 386 h 682"/>
                <a:gd name="T62" fmla="*/ 1708 w 3378"/>
                <a:gd name="T63" fmla="*/ 262 h 682"/>
                <a:gd name="T64" fmla="*/ 1770 w 3378"/>
                <a:gd name="T65" fmla="*/ 138 h 682"/>
                <a:gd name="T66" fmla="*/ 1807 w 3378"/>
                <a:gd name="T67" fmla="*/ 64 h 682"/>
                <a:gd name="T68" fmla="*/ 1887 w 3378"/>
                <a:gd name="T69" fmla="*/ 2 h 682"/>
                <a:gd name="T70" fmla="*/ 1974 w 3378"/>
                <a:gd name="T71" fmla="*/ 64 h 682"/>
                <a:gd name="T72" fmla="*/ 2036 w 3378"/>
                <a:gd name="T73" fmla="*/ 182 h 682"/>
                <a:gd name="T74" fmla="*/ 2110 w 3378"/>
                <a:gd name="T75" fmla="*/ 361 h 682"/>
                <a:gd name="T76" fmla="*/ 2178 w 3378"/>
                <a:gd name="T77" fmla="*/ 528 h 682"/>
                <a:gd name="T78" fmla="*/ 2240 w 3378"/>
                <a:gd name="T79" fmla="*/ 639 h 682"/>
                <a:gd name="T80" fmla="*/ 2308 w 3378"/>
                <a:gd name="T81" fmla="*/ 676 h 682"/>
                <a:gd name="T82" fmla="*/ 2388 w 3378"/>
                <a:gd name="T83" fmla="*/ 615 h 682"/>
                <a:gd name="T84" fmla="*/ 2463 w 3378"/>
                <a:gd name="T85" fmla="*/ 491 h 682"/>
                <a:gd name="T86" fmla="*/ 2537 w 3378"/>
                <a:gd name="T87" fmla="*/ 305 h 682"/>
                <a:gd name="T88" fmla="*/ 2599 w 3378"/>
                <a:gd name="T89" fmla="*/ 157 h 682"/>
                <a:gd name="T90" fmla="*/ 2673 w 3378"/>
                <a:gd name="T91" fmla="*/ 33 h 682"/>
                <a:gd name="T92" fmla="*/ 2735 w 3378"/>
                <a:gd name="T93" fmla="*/ 8 h 682"/>
                <a:gd name="T94" fmla="*/ 2815 w 3378"/>
                <a:gd name="T95" fmla="*/ 64 h 682"/>
                <a:gd name="T96" fmla="*/ 2877 w 3378"/>
                <a:gd name="T97" fmla="*/ 188 h 682"/>
                <a:gd name="T98" fmla="*/ 2951 w 3378"/>
                <a:gd name="T99" fmla="*/ 361 h 682"/>
                <a:gd name="T100" fmla="*/ 3019 w 3378"/>
                <a:gd name="T101" fmla="*/ 516 h 682"/>
                <a:gd name="T102" fmla="*/ 3094 w 3378"/>
                <a:gd name="T103" fmla="*/ 652 h 682"/>
                <a:gd name="T104" fmla="*/ 3162 w 3378"/>
                <a:gd name="T105" fmla="*/ 676 h 682"/>
                <a:gd name="T106" fmla="*/ 3236 w 3378"/>
                <a:gd name="T107" fmla="*/ 615 h 682"/>
                <a:gd name="T108" fmla="*/ 3316 w 3378"/>
                <a:gd name="T109" fmla="*/ 454 h 682"/>
                <a:gd name="T110" fmla="*/ 3378 w 3378"/>
                <a:gd name="T111" fmla="*/ 305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Text Box 58"/>
            <p:cNvSpPr txBox="1">
              <a:spLocks noChangeArrowheads="1"/>
            </p:cNvSpPr>
            <p:nvPr/>
          </p:nvSpPr>
          <p:spPr bwMode="auto">
            <a:xfrm>
              <a:off x="754" y="595"/>
              <a:ext cx="416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6775" tIns="48388" rIns="96775" bIns="48388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482600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968375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4525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19351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3923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8495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3067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7639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hangingPunct="0">
                <a:spcBef>
                  <a:spcPct val="50000"/>
                </a:spcBef>
              </a:pPr>
              <a:r>
                <a:rPr lang="en-US" sz="2500" b="0"/>
                <a:t>e</a:t>
              </a:r>
              <a:r>
                <a:rPr lang="en-US" sz="2500" b="0" baseline="30000">
                  <a:cs typeface="Arial" charset="0"/>
                </a:rPr>
                <a:t>–</a:t>
              </a:r>
              <a:endParaRPr lang="en-US" sz="2500" b="0">
                <a:cs typeface="Arial" charset="0"/>
              </a:endParaRPr>
            </a:p>
          </p:txBody>
        </p:sp>
        <p:pic>
          <p:nvPicPr>
            <p:cNvPr id="9" name="Picture 61" descr="TP_tmp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5" y="743"/>
              <a:ext cx="110" cy="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0" name="Oval 62"/>
            <p:cNvSpPr>
              <a:spLocks noChangeArrowheads="1"/>
            </p:cNvSpPr>
            <p:nvPr/>
          </p:nvSpPr>
          <p:spPr bwMode="auto">
            <a:xfrm>
              <a:off x="1564" y="936"/>
              <a:ext cx="68" cy="68"/>
            </a:xfrm>
            <a:prstGeom prst="ellipse">
              <a:avLst/>
            </a:prstGeom>
            <a:solidFill>
              <a:srgbClr val="CC00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1" name="Text Box 64"/>
            <p:cNvSpPr txBox="1">
              <a:spLocks noChangeArrowheads="1"/>
            </p:cNvSpPr>
            <p:nvPr/>
          </p:nvSpPr>
          <p:spPr bwMode="auto">
            <a:xfrm>
              <a:off x="2137" y="640"/>
              <a:ext cx="416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6775" tIns="48388" rIns="96775" bIns="48388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482600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968375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4525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19351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3923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8495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3067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7639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hangingPunct="0">
                <a:spcBef>
                  <a:spcPct val="50000"/>
                </a:spcBef>
              </a:pPr>
              <a:r>
                <a:rPr lang="en-US" sz="2500" b="0">
                  <a:latin typeface="Symbol" charset="0"/>
                </a:rPr>
                <a:t>n</a:t>
              </a:r>
              <a:r>
                <a:rPr lang="en-US" sz="2500" b="0" baseline="-25000"/>
                <a:t>e</a:t>
              </a:r>
              <a:endParaRPr lang="en-US" sz="2500" b="0" baseline="-25000">
                <a:cs typeface="Arial" charset="0"/>
              </a:endParaRPr>
            </a:p>
          </p:txBody>
        </p:sp>
        <p:pic>
          <p:nvPicPr>
            <p:cNvPr id="12" name="Picture 65" descr="TP_tmp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4" y="1169"/>
              <a:ext cx="184" cy="1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17" name="Rectangle 78"/>
          <p:cNvSpPr>
            <a:spLocks noChangeArrowheads="1"/>
          </p:cNvSpPr>
          <p:nvPr/>
        </p:nvSpPr>
        <p:spPr bwMode="auto">
          <a:xfrm>
            <a:off x="2094706" y="1459707"/>
            <a:ext cx="2197100" cy="755650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8" name="Text Box 108"/>
          <p:cNvSpPr txBox="1">
            <a:spLocks noChangeArrowheads="1"/>
          </p:cNvSpPr>
          <p:nvPr/>
        </p:nvSpPr>
        <p:spPr bwMode="auto">
          <a:xfrm>
            <a:off x="78581" y="1015207"/>
            <a:ext cx="47990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</a:pPr>
            <a:r>
              <a:rPr lang="en-GB" sz="1800" dirty="0">
                <a:solidFill>
                  <a:schemeClr val="accent2"/>
                </a:solidFill>
              </a:rPr>
              <a:t>The charged current (</a:t>
            </a:r>
            <a:r>
              <a:rPr lang="en-GB" sz="1800" dirty="0">
                <a:solidFill>
                  <a:srgbClr val="FF0000"/>
                </a:solidFill>
              </a:rPr>
              <a:t>W</a:t>
            </a:r>
            <a:r>
              <a:rPr lang="en-US" sz="1800" b="0" baseline="30000" dirty="0">
                <a:solidFill>
                  <a:srgbClr val="FF0000"/>
                </a:solidFill>
                <a:cs typeface="Arial" charset="0"/>
              </a:rPr>
              <a:t>±</a:t>
            </a:r>
            <a:r>
              <a:rPr lang="en-GB" sz="1800" dirty="0">
                <a:solidFill>
                  <a:schemeClr val="accent2"/>
                </a:solidFill>
              </a:rPr>
              <a:t>) weak vertex is:</a:t>
            </a:r>
          </a:p>
        </p:txBody>
      </p:sp>
      <p:sp>
        <p:nvSpPr>
          <p:cNvPr id="19" name="Text Box 109"/>
          <p:cNvSpPr txBox="1">
            <a:spLocks noChangeArrowheads="1"/>
          </p:cNvSpPr>
          <p:nvPr/>
        </p:nvSpPr>
        <p:spPr bwMode="auto">
          <a:xfrm>
            <a:off x="78581" y="2312194"/>
            <a:ext cx="7343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</a:pPr>
            <a:r>
              <a:rPr lang="en-GB" sz="1800" dirty="0">
                <a:solidFill>
                  <a:schemeClr val="accent2"/>
                </a:solidFill>
              </a:rPr>
              <a:t>Since                      projects out left-handed </a:t>
            </a:r>
            <a:r>
              <a:rPr lang="en-GB" sz="1800" dirty="0">
                <a:solidFill>
                  <a:srgbClr val="FF0000"/>
                </a:solidFill>
              </a:rPr>
              <a:t>chiral </a:t>
            </a:r>
            <a:r>
              <a:rPr lang="en-GB" sz="1800" dirty="0">
                <a:solidFill>
                  <a:schemeClr val="accent2"/>
                </a:solidFill>
              </a:rPr>
              <a:t>particle states:</a:t>
            </a:r>
          </a:p>
        </p:txBody>
      </p:sp>
      <p:pic>
        <p:nvPicPr>
          <p:cNvPr id="20" name="Picture 110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669" y="2286794"/>
            <a:ext cx="1109662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1" name="Text Box 111"/>
          <p:cNvSpPr txBox="1">
            <a:spLocks noChangeArrowheads="1"/>
          </p:cNvSpPr>
          <p:nvPr/>
        </p:nvSpPr>
        <p:spPr bwMode="auto">
          <a:xfrm>
            <a:off x="1448594" y="3979069"/>
            <a:ext cx="7532687" cy="1025525"/>
          </a:xfrm>
          <a:prstGeom prst="rect">
            <a:avLst/>
          </a:prstGeom>
          <a:solidFill>
            <a:srgbClr val="FFFFCC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>
                <a:solidFill>
                  <a:srgbClr val="0000FF"/>
                </a:solidFill>
              </a:rPr>
              <a:t>Only the </a:t>
            </a:r>
            <a:r>
              <a:rPr lang="en-US">
                <a:solidFill>
                  <a:srgbClr val="FF0000"/>
                </a:solidFill>
              </a:rPr>
              <a:t>left-handed chiral</a:t>
            </a:r>
            <a:r>
              <a:rPr lang="en-US">
                <a:solidFill>
                  <a:srgbClr val="0000FF"/>
                </a:solidFill>
              </a:rPr>
              <a:t> components of </a:t>
            </a:r>
            <a:r>
              <a:rPr lang="en-US">
                <a:solidFill>
                  <a:srgbClr val="FF0000"/>
                </a:solidFill>
              </a:rPr>
              <a:t>particle</a:t>
            </a:r>
            <a:r>
              <a:rPr lang="en-US">
                <a:solidFill>
                  <a:srgbClr val="0000FF"/>
                </a:solidFill>
              </a:rPr>
              <a:t> spinors and</a:t>
            </a:r>
            <a:r>
              <a:rPr lang="en-US">
                <a:solidFill>
                  <a:srgbClr val="FF0000"/>
                </a:solidFill>
              </a:rPr>
              <a:t> right-handed</a:t>
            </a:r>
            <a:r>
              <a:rPr lang="en-US">
                <a:solidFill>
                  <a:srgbClr val="0000FF"/>
                </a:solidFill>
              </a:rPr>
              <a:t> </a:t>
            </a:r>
            <a:r>
              <a:rPr lang="en-US">
                <a:solidFill>
                  <a:srgbClr val="FF0000"/>
                </a:solidFill>
              </a:rPr>
              <a:t>chiral</a:t>
            </a:r>
            <a:r>
              <a:rPr lang="en-US">
                <a:solidFill>
                  <a:srgbClr val="0000FF"/>
                </a:solidFill>
              </a:rPr>
              <a:t> components of </a:t>
            </a:r>
            <a:r>
              <a:rPr lang="en-US">
                <a:solidFill>
                  <a:srgbClr val="FF0000"/>
                </a:solidFill>
              </a:rPr>
              <a:t>anti-particle </a:t>
            </a:r>
            <a:r>
              <a:rPr lang="en-US">
                <a:solidFill>
                  <a:srgbClr val="0000FF"/>
                </a:solidFill>
              </a:rPr>
              <a:t>spinors participate in charged current weak interactions </a:t>
            </a:r>
          </a:p>
        </p:txBody>
      </p:sp>
      <p:sp>
        <p:nvSpPr>
          <p:cNvPr id="23" name="AutoShape 119"/>
          <p:cNvSpPr>
            <a:spLocks noChangeArrowheads="1"/>
          </p:cNvSpPr>
          <p:nvPr/>
        </p:nvSpPr>
        <p:spPr bwMode="auto">
          <a:xfrm>
            <a:off x="546894" y="4283869"/>
            <a:ext cx="647700" cy="32385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3399FF"/>
              </a:gs>
              <a:gs pos="16000">
                <a:srgbClr val="00CCCC"/>
              </a:gs>
              <a:gs pos="47000">
                <a:srgbClr val="9999FF"/>
              </a:gs>
              <a:gs pos="60001">
                <a:srgbClr val="2E6792"/>
              </a:gs>
              <a:gs pos="71001">
                <a:srgbClr val="3333CC"/>
              </a:gs>
              <a:gs pos="81000">
                <a:srgbClr val="1170FF"/>
              </a:gs>
              <a:gs pos="100000">
                <a:srgbClr val="006699"/>
              </a:gs>
            </a:gsLst>
            <a:lin ang="0" scaled="1"/>
          </a:gradFill>
          <a:ln w="222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4" name="Text Box 122"/>
          <p:cNvSpPr txBox="1">
            <a:spLocks noChangeArrowheads="1"/>
          </p:cNvSpPr>
          <p:nvPr/>
        </p:nvSpPr>
        <p:spPr bwMode="auto">
          <a:xfrm>
            <a:off x="78581" y="5058569"/>
            <a:ext cx="87487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buClr>
                <a:srgbClr val="FF0000"/>
              </a:buClr>
              <a:buFont typeface="Wingdings" charset="0"/>
              <a:buChar char="«"/>
            </a:pPr>
            <a:r>
              <a:rPr lang="en-US" sz="1800" dirty="0" smtClean="0"/>
              <a:t> At </a:t>
            </a:r>
            <a:r>
              <a:rPr lang="en-US" sz="1800" dirty="0"/>
              <a:t>very high energy                   </a:t>
            </a:r>
            <a:r>
              <a:rPr lang="en-US" sz="1800" dirty="0" smtClean="0"/>
              <a:t>,    </a:t>
            </a:r>
            <a:r>
              <a:rPr lang="en-US" sz="1800" dirty="0"/>
              <a:t>the </a:t>
            </a:r>
            <a:r>
              <a:rPr lang="en-US" sz="1800" dirty="0">
                <a:solidFill>
                  <a:srgbClr val="FF0000"/>
                </a:solidFill>
              </a:rPr>
              <a:t>left-handed chiral components</a:t>
            </a:r>
            <a:r>
              <a:rPr lang="en-US" sz="1800" dirty="0"/>
              <a:t> are   </a:t>
            </a:r>
          </a:p>
          <a:p>
            <a:pPr eaLnBrk="0" hangingPunct="0">
              <a:buClr>
                <a:srgbClr val="FF0000"/>
              </a:buClr>
              <a:buFont typeface="Wingdings" charset="0"/>
              <a:buNone/>
            </a:pPr>
            <a:r>
              <a:rPr lang="en-US" sz="1800" dirty="0"/>
              <a:t>    </a:t>
            </a:r>
            <a:r>
              <a:rPr lang="en-US" sz="1800" dirty="0" smtClean="0"/>
              <a:t> </a:t>
            </a:r>
            <a:r>
              <a:rPr lang="en-US" sz="1800" dirty="0" err="1" smtClean="0"/>
              <a:t>helicity</a:t>
            </a:r>
            <a:r>
              <a:rPr lang="en-US" sz="1800" dirty="0" smtClean="0"/>
              <a:t> </a:t>
            </a:r>
            <a:r>
              <a:rPr lang="en-US" sz="1800" dirty="0" err="1"/>
              <a:t>eigenstates</a:t>
            </a:r>
            <a:r>
              <a:rPr lang="en-US" sz="1800" dirty="0"/>
              <a:t> :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25" name="Picture 133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929" y="5112544"/>
            <a:ext cx="102235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6" name="Line 135"/>
          <p:cNvSpPr>
            <a:spLocks noChangeShapeType="1"/>
          </p:cNvSpPr>
          <p:nvPr/>
        </p:nvSpPr>
        <p:spPr bwMode="auto">
          <a:xfrm>
            <a:off x="3140869" y="5980907"/>
            <a:ext cx="165417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27" name="Line 136"/>
          <p:cNvSpPr>
            <a:spLocks noChangeShapeType="1"/>
          </p:cNvSpPr>
          <p:nvPr/>
        </p:nvSpPr>
        <p:spPr bwMode="auto">
          <a:xfrm>
            <a:off x="3174206" y="6628607"/>
            <a:ext cx="1655763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28" name="AutoShape 138"/>
          <p:cNvSpPr>
            <a:spLocks noChangeArrowheads="1"/>
          </p:cNvSpPr>
          <p:nvPr/>
        </p:nvSpPr>
        <p:spPr bwMode="auto">
          <a:xfrm>
            <a:off x="3750469" y="6339682"/>
            <a:ext cx="576262" cy="215900"/>
          </a:xfrm>
          <a:prstGeom prst="rightArrow">
            <a:avLst>
              <a:gd name="adj1" fmla="val 50000"/>
              <a:gd name="adj2" fmla="val 6672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9" name="AutoShape 139"/>
          <p:cNvSpPr>
            <a:spLocks noChangeArrowheads="1"/>
          </p:cNvSpPr>
          <p:nvPr/>
        </p:nvSpPr>
        <p:spPr bwMode="auto">
          <a:xfrm rot="10800000">
            <a:off x="3677444" y="5691982"/>
            <a:ext cx="577850" cy="215900"/>
          </a:xfrm>
          <a:prstGeom prst="rightArrow">
            <a:avLst>
              <a:gd name="adj1" fmla="val 50000"/>
              <a:gd name="adj2" fmla="val 66912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pic>
        <p:nvPicPr>
          <p:cNvPr id="30" name="Picture 140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19" y="5750719"/>
            <a:ext cx="1255712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1" name="Picture 142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744" y="6363494"/>
            <a:ext cx="1255712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2" name="Text Box 143"/>
          <p:cNvSpPr txBox="1">
            <a:spLocks noChangeArrowheads="1"/>
          </p:cNvSpPr>
          <p:nvPr/>
        </p:nvSpPr>
        <p:spPr bwMode="auto">
          <a:xfrm>
            <a:off x="5072356" y="5447245"/>
            <a:ext cx="3080150" cy="663575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sz="1800">
                <a:solidFill>
                  <a:srgbClr val="0000FF"/>
                </a:solidFill>
              </a:rPr>
              <a:t>LEFT-HANDED PARTICLES   </a:t>
            </a:r>
          </a:p>
          <a:p>
            <a:r>
              <a:rPr lang="en-GB" sz="1800">
                <a:solidFill>
                  <a:srgbClr val="0000FF"/>
                </a:solidFill>
              </a:rPr>
              <a:t>       Helicity =  -1</a:t>
            </a:r>
          </a:p>
        </p:txBody>
      </p:sp>
      <p:sp>
        <p:nvSpPr>
          <p:cNvPr id="33" name="Text Box 144"/>
          <p:cNvSpPr txBox="1">
            <a:spLocks noChangeArrowheads="1"/>
          </p:cNvSpPr>
          <p:nvPr/>
        </p:nvSpPr>
        <p:spPr bwMode="auto">
          <a:xfrm>
            <a:off x="5072355" y="6181945"/>
            <a:ext cx="3865905" cy="663575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sz="1800" dirty="0">
                <a:solidFill>
                  <a:srgbClr val="0000FF"/>
                </a:solidFill>
              </a:rPr>
              <a:t>RIGHT-HANDED ANTI-PARTICLES </a:t>
            </a:r>
          </a:p>
          <a:p>
            <a:r>
              <a:rPr lang="en-GB" sz="1800" dirty="0">
                <a:solidFill>
                  <a:srgbClr val="0000FF"/>
                </a:solidFill>
              </a:rPr>
              <a:t>       </a:t>
            </a:r>
            <a:r>
              <a:rPr lang="en-GB" sz="1800" dirty="0" err="1">
                <a:solidFill>
                  <a:srgbClr val="0000FF"/>
                </a:solidFill>
              </a:rPr>
              <a:t>Helicity</a:t>
            </a:r>
            <a:r>
              <a:rPr lang="en-GB" sz="1800" dirty="0">
                <a:solidFill>
                  <a:srgbClr val="0000FF"/>
                </a:solidFill>
              </a:rPr>
              <a:t> = +1</a:t>
            </a:r>
          </a:p>
        </p:txBody>
      </p:sp>
      <p:sp>
        <p:nvSpPr>
          <p:cNvPr id="34" name="AutoShape 146"/>
          <p:cNvSpPr>
            <a:spLocks noChangeArrowheads="1"/>
          </p:cNvSpPr>
          <p:nvPr/>
        </p:nvSpPr>
        <p:spPr bwMode="auto">
          <a:xfrm>
            <a:off x="2275681" y="5909469"/>
            <a:ext cx="323850" cy="142875"/>
          </a:xfrm>
          <a:prstGeom prst="rightArrow">
            <a:avLst>
              <a:gd name="adj1" fmla="val 50000"/>
              <a:gd name="adj2" fmla="val 56667"/>
            </a:avLst>
          </a:prstGeom>
          <a:noFill/>
          <a:ln w="222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5" name="AutoShape 147"/>
          <p:cNvSpPr>
            <a:spLocks noChangeArrowheads="1"/>
          </p:cNvSpPr>
          <p:nvPr/>
        </p:nvSpPr>
        <p:spPr bwMode="auto">
          <a:xfrm>
            <a:off x="2275681" y="6522244"/>
            <a:ext cx="323850" cy="142875"/>
          </a:xfrm>
          <a:prstGeom prst="rightArrow">
            <a:avLst>
              <a:gd name="adj1" fmla="val 50000"/>
              <a:gd name="adj2" fmla="val 56667"/>
            </a:avLst>
          </a:prstGeom>
          <a:noFill/>
          <a:ln w="222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pic>
        <p:nvPicPr>
          <p:cNvPr id="36" name="Picture 149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744" y="1494632"/>
            <a:ext cx="210343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7" name="Picture 154" descr="TP_tmp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756" y="2683669"/>
            <a:ext cx="30384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38" name="Group 161"/>
          <p:cNvGrpSpPr>
            <a:grpSpLocks/>
          </p:cNvGrpSpPr>
          <p:nvPr/>
        </p:nvGrpSpPr>
        <p:grpSpPr bwMode="auto">
          <a:xfrm>
            <a:off x="78581" y="3115469"/>
            <a:ext cx="8766175" cy="366713"/>
            <a:chOff x="262" y="1770"/>
            <a:chExt cx="5522" cy="231"/>
          </a:xfrm>
        </p:grpSpPr>
        <p:sp>
          <p:nvSpPr>
            <p:cNvPr id="39" name="Text Box 155"/>
            <p:cNvSpPr txBox="1">
              <a:spLocks noChangeArrowheads="1"/>
            </p:cNvSpPr>
            <p:nvPr/>
          </p:nvSpPr>
          <p:spPr bwMode="auto">
            <a:xfrm>
              <a:off x="262" y="1770"/>
              <a:ext cx="552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buClr>
                  <a:srgbClr val="FF0000"/>
                </a:buClr>
                <a:buFont typeface="Wingdings" charset="0"/>
                <a:buChar char="«"/>
              </a:pPr>
              <a:r>
                <a:rPr lang="en-GB" sz="1800">
                  <a:solidFill>
                    <a:schemeClr val="accent2"/>
                  </a:solidFill>
                </a:rPr>
                <a:t>Writing                                and from discussion of QED,                             gives</a:t>
              </a:r>
            </a:p>
          </p:txBody>
        </p:sp>
        <p:pic>
          <p:nvPicPr>
            <p:cNvPr id="40" name="Picture 157" descr="TP_tmp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" y="1777"/>
              <a:ext cx="938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41" name="Picture 158" descr="TP_tmp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" y="1817"/>
              <a:ext cx="1030" cy="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pic>
        <p:nvPicPr>
          <p:cNvPr id="42" name="Picture 160" descr="TP_tmp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919" y="3532982"/>
            <a:ext cx="3154362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5357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Chirality in weak interactions</a:t>
            </a:r>
            <a:endParaRPr lang="en-US" dirty="0"/>
          </a:p>
        </p:txBody>
      </p: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826390" y="1071563"/>
            <a:ext cx="7164388" cy="1025525"/>
            <a:chOff x="625" y="2137"/>
            <a:chExt cx="4513" cy="646"/>
          </a:xfrm>
        </p:grpSpPr>
        <p:sp>
          <p:nvSpPr>
            <p:cNvPr id="5" name="Text Box 4"/>
            <p:cNvSpPr txBox="1">
              <a:spLocks noChangeArrowheads="1"/>
            </p:cNvSpPr>
            <p:nvPr/>
          </p:nvSpPr>
          <p:spPr bwMode="auto">
            <a:xfrm>
              <a:off x="1346" y="2137"/>
              <a:ext cx="3792" cy="646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>
                  <a:solidFill>
                    <a:srgbClr val="0000FF"/>
                  </a:solidFill>
                </a:rPr>
                <a:t>In the ultra-relativistic limit only </a:t>
              </a:r>
              <a:r>
                <a:rPr lang="en-US">
                  <a:solidFill>
                    <a:srgbClr val="FF0000"/>
                  </a:solidFill>
                </a:rPr>
                <a:t>left-handed particles</a:t>
              </a:r>
              <a:r>
                <a:rPr lang="en-US">
                  <a:solidFill>
                    <a:srgbClr val="0000FF"/>
                  </a:solidFill>
                </a:rPr>
                <a:t> and </a:t>
              </a:r>
              <a:r>
                <a:rPr lang="en-US">
                  <a:solidFill>
                    <a:srgbClr val="FF0000"/>
                  </a:solidFill>
                </a:rPr>
                <a:t>right-handed antiparticles</a:t>
              </a:r>
              <a:r>
                <a:rPr lang="en-US">
                  <a:solidFill>
                    <a:srgbClr val="0000FF"/>
                  </a:solidFill>
                </a:rPr>
                <a:t> participate in charged current weak interactions </a:t>
              </a:r>
            </a:p>
          </p:txBody>
        </p:sp>
        <p:sp>
          <p:nvSpPr>
            <p:cNvPr id="6" name="AutoShape 5"/>
            <p:cNvSpPr>
              <a:spLocks noChangeArrowheads="1"/>
            </p:cNvSpPr>
            <p:nvPr/>
          </p:nvSpPr>
          <p:spPr bwMode="auto">
            <a:xfrm>
              <a:off x="625" y="2341"/>
              <a:ext cx="408" cy="204"/>
            </a:xfrm>
            <a:prstGeom prst="rightArrow">
              <a:avLst>
                <a:gd name="adj1" fmla="val 50000"/>
                <a:gd name="adj2" fmla="val 50000"/>
              </a:avLst>
            </a:prstGeom>
            <a:gradFill rotWithShape="1">
              <a:gsLst>
                <a:gs pos="0">
                  <a:srgbClr val="3399FF"/>
                </a:gs>
                <a:gs pos="16000">
                  <a:srgbClr val="00CCCC"/>
                </a:gs>
                <a:gs pos="47000">
                  <a:srgbClr val="9999FF"/>
                </a:gs>
                <a:gs pos="60001">
                  <a:srgbClr val="2E6792"/>
                </a:gs>
                <a:gs pos="71001">
                  <a:srgbClr val="3333CC"/>
                </a:gs>
                <a:gs pos="81000">
                  <a:srgbClr val="1170FF"/>
                </a:gs>
                <a:gs pos="100000">
                  <a:srgbClr val="006699"/>
                </a:gs>
              </a:gsLst>
              <a:lin ang="0" scaled="1"/>
            </a:gradFill>
            <a:ln w="222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7" name="Group 71"/>
          <p:cNvGrpSpPr>
            <a:grpSpLocks/>
          </p:cNvGrpSpPr>
          <p:nvPr/>
        </p:nvGrpSpPr>
        <p:grpSpPr bwMode="auto">
          <a:xfrm>
            <a:off x="3528315" y="2644775"/>
            <a:ext cx="2855913" cy="1460500"/>
            <a:chOff x="2167" y="1071"/>
            <a:chExt cx="1799" cy="920"/>
          </a:xfrm>
        </p:grpSpPr>
        <p:grpSp>
          <p:nvGrpSpPr>
            <p:cNvPr id="8" name="Group 24"/>
            <p:cNvGrpSpPr>
              <a:grpSpLocks/>
            </p:cNvGrpSpPr>
            <p:nvPr/>
          </p:nvGrpSpPr>
          <p:grpSpPr bwMode="auto">
            <a:xfrm rot="-1692432">
              <a:off x="2473" y="1139"/>
              <a:ext cx="428" cy="441"/>
              <a:chOff x="2784" y="1440"/>
              <a:chExt cx="288" cy="288"/>
            </a:xfrm>
          </p:grpSpPr>
          <p:sp>
            <p:nvSpPr>
              <p:cNvPr id="21" name="Line 25"/>
              <p:cNvSpPr>
                <a:spLocks noChangeShapeType="1"/>
              </p:cNvSpPr>
              <p:nvPr/>
            </p:nvSpPr>
            <p:spPr bwMode="auto">
              <a:xfrm>
                <a:off x="2784" y="1440"/>
                <a:ext cx="144" cy="144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Line 26"/>
              <p:cNvSpPr>
                <a:spLocks noChangeShapeType="1"/>
              </p:cNvSpPr>
              <p:nvPr/>
            </p:nvSpPr>
            <p:spPr bwMode="auto">
              <a:xfrm flipH="1" flipV="1">
                <a:off x="2880" y="1536"/>
                <a:ext cx="192" cy="192"/>
              </a:xfrm>
              <a:prstGeom prst="line">
                <a:avLst/>
              </a:prstGeom>
              <a:noFill/>
              <a:ln w="28575">
                <a:solidFill>
                  <a:srgbClr val="000080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9" name="Group 27"/>
            <p:cNvGrpSpPr>
              <a:grpSpLocks/>
            </p:cNvGrpSpPr>
            <p:nvPr/>
          </p:nvGrpSpPr>
          <p:grpSpPr bwMode="auto">
            <a:xfrm rot="-1842514">
              <a:off x="2983" y="1300"/>
              <a:ext cx="581" cy="156"/>
              <a:chOff x="2784" y="1440"/>
              <a:chExt cx="288" cy="288"/>
            </a:xfrm>
          </p:grpSpPr>
          <p:sp>
            <p:nvSpPr>
              <p:cNvPr id="19" name="Line 28"/>
              <p:cNvSpPr>
                <a:spLocks noChangeShapeType="1"/>
              </p:cNvSpPr>
              <p:nvPr/>
            </p:nvSpPr>
            <p:spPr bwMode="auto">
              <a:xfrm>
                <a:off x="2784" y="1440"/>
                <a:ext cx="144" cy="144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Line 29"/>
              <p:cNvSpPr>
                <a:spLocks noChangeShapeType="1"/>
              </p:cNvSpPr>
              <p:nvPr/>
            </p:nvSpPr>
            <p:spPr bwMode="auto">
              <a:xfrm flipH="1" flipV="1">
                <a:off x="2880" y="1536"/>
                <a:ext cx="192" cy="192"/>
              </a:xfrm>
              <a:prstGeom prst="line">
                <a:avLst/>
              </a:prstGeom>
              <a:noFill/>
              <a:ln w="28575">
                <a:solidFill>
                  <a:srgbClr val="000080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0" name="Freeform 30"/>
            <p:cNvSpPr>
              <a:spLocks/>
            </p:cNvSpPr>
            <p:nvPr/>
          </p:nvSpPr>
          <p:spPr bwMode="auto">
            <a:xfrm rot="16200000">
              <a:off x="2729" y="1674"/>
              <a:ext cx="534" cy="99"/>
            </a:xfrm>
            <a:custGeom>
              <a:avLst/>
              <a:gdLst>
                <a:gd name="T0" fmla="*/ 0 w 3378"/>
                <a:gd name="T1" fmla="*/ 318 h 682"/>
                <a:gd name="T2" fmla="*/ 69 w 3378"/>
                <a:gd name="T3" fmla="*/ 163 h 682"/>
                <a:gd name="T4" fmla="*/ 112 w 3378"/>
                <a:gd name="T5" fmla="*/ 76 h 682"/>
                <a:gd name="T6" fmla="*/ 149 w 3378"/>
                <a:gd name="T7" fmla="*/ 33 h 682"/>
                <a:gd name="T8" fmla="*/ 205 w 3378"/>
                <a:gd name="T9" fmla="*/ 8 h 682"/>
                <a:gd name="T10" fmla="*/ 248 w 3378"/>
                <a:gd name="T11" fmla="*/ 27 h 682"/>
                <a:gd name="T12" fmla="*/ 316 w 3378"/>
                <a:gd name="T13" fmla="*/ 95 h 682"/>
                <a:gd name="T14" fmla="*/ 365 w 3378"/>
                <a:gd name="T15" fmla="*/ 200 h 682"/>
                <a:gd name="T16" fmla="*/ 396 w 3378"/>
                <a:gd name="T17" fmla="*/ 293 h 682"/>
                <a:gd name="T18" fmla="*/ 452 w 3378"/>
                <a:gd name="T19" fmla="*/ 423 h 682"/>
                <a:gd name="T20" fmla="*/ 514 w 3378"/>
                <a:gd name="T21" fmla="*/ 565 h 682"/>
                <a:gd name="T22" fmla="*/ 570 w 3378"/>
                <a:gd name="T23" fmla="*/ 646 h 682"/>
                <a:gd name="T24" fmla="*/ 625 w 3378"/>
                <a:gd name="T25" fmla="*/ 676 h 682"/>
                <a:gd name="T26" fmla="*/ 681 w 3378"/>
                <a:gd name="T27" fmla="*/ 639 h 682"/>
                <a:gd name="T28" fmla="*/ 737 w 3378"/>
                <a:gd name="T29" fmla="*/ 577 h 682"/>
                <a:gd name="T30" fmla="*/ 798 w 3378"/>
                <a:gd name="T31" fmla="*/ 441 h 682"/>
                <a:gd name="T32" fmla="*/ 854 w 3378"/>
                <a:gd name="T33" fmla="*/ 299 h 682"/>
                <a:gd name="T34" fmla="*/ 904 w 3378"/>
                <a:gd name="T35" fmla="*/ 182 h 682"/>
                <a:gd name="T36" fmla="*/ 959 w 3378"/>
                <a:gd name="T37" fmla="*/ 64 h 682"/>
                <a:gd name="T38" fmla="*/ 1015 w 3378"/>
                <a:gd name="T39" fmla="*/ 15 h 682"/>
                <a:gd name="T40" fmla="*/ 1064 w 3378"/>
                <a:gd name="T41" fmla="*/ 8 h 682"/>
                <a:gd name="T42" fmla="*/ 1133 w 3378"/>
                <a:gd name="T43" fmla="*/ 64 h 682"/>
                <a:gd name="T44" fmla="*/ 1176 w 3378"/>
                <a:gd name="T45" fmla="*/ 151 h 682"/>
                <a:gd name="T46" fmla="*/ 1232 w 3378"/>
                <a:gd name="T47" fmla="*/ 268 h 682"/>
                <a:gd name="T48" fmla="*/ 1287 w 3378"/>
                <a:gd name="T49" fmla="*/ 404 h 682"/>
                <a:gd name="T50" fmla="*/ 1349 w 3378"/>
                <a:gd name="T51" fmla="*/ 540 h 682"/>
                <a:gd name="T52" fmla="*/ 1399 w 3378"/>
                <a:gd name="T53" fmla="*/ 646 h 682"/>
                <a:gd name="T54" fmla="*/ 1467 w 3378"/>
                <a:gd name="T55" fmla="*/ 676 h 682"/>
                <a:gd name="T56" fmla="*/ 1541 w 3378"/>
                <a:gd name="T57" fmla="*/ 633 h 682"/>
                <a:gd name="T58" fmla="*/ 1603 w 3378"/>
                <a:gd name="T59" fmla="*/ 516 h 682"/>
                <a:gd name="T60" fmla="*/ 1658 w 3378"/>
                <a:gd name="T61" fmla="*/ 386 h 682"/>
                <a:gd name="T62" fmla="*/ 1708 w 3378"/>
                <a:gd name="T63" fmla="*/ 262 h 682"/>
                <a:gd name="T64" fmla="*/ 1770 w 3378"/>
                <a:gd name="T65" fmla="*/ 138 h 682"/>
                <a:gd name="T66" fmla="*/ 1807 w 3378"/>
                <a:gd name="T67" fmla="*/ 64 h 682"/>
                <a:gd name="T68" fmla="*/ 1887 w 3378"/>
                <a:gd name="T69" fmla="*/ 2 h 682"/>
                <a:gd name="T70" fmla="*/ 1974 w 3378"/>
                <a:gd name="T71" fmla="*/ 64 h 682"/>
                <a:gd name="T72" fmla="*/ 2036 w 3378"/>
                <a:gd name="T73" fmla="*/ 182 h 682"/>
                <a:gd name="T74" fmla="*/ 2110 w 3378"/>
                <a:gd name="T75" fmla="*/ 361 h 682"/>
                <a:gd name="T76" fmla="*/ 2178 w 3378"/>
                <a:gd name="T77" fmla="*/ 528 h 682"/>
                <a:gd name="T78" fmla="*/ 2240 w 3378"/>
                <a:gd name="T79" fmla="*/ 639 h 682"/>
                <a:gd name="T80" fmla="*/ 2308 w 3378"/>
                <a:gd name="T81" fmla="*/ 676 h 682"/>
                <a:gd name="T82" fmla="*/ 2388 w 3378"/>
                <a:gd name="T83" fmla="*/ 615 h 682"/>
                <a:gd name="T84" fmla="*/ 2463 w 3378"/>
                <a:gd name="T85" fmla="*/ 491 h 682"/>
                <a:gd name="T86" fmla="*/ 2537 w 3378"/>
                <a:gd name="T87" fmla="*/ 305 h 682"/>
                <a:gd name="T88" fmla="*/ 2599 w 3378"/>
                <a:gd name="T89" fmla="*/ 157 h 682"/>
                <a:gd name="T90" fmla="*/ 2673 w 3378"/>
                <a:gd name="T91" fmla="*/ 33 h 682"/>
                <a:gd name="T92" fmla="*/ 2735 w 3378"/>
                <a:gd name="T93" fmla="*/ 8 h 682"/>
                <a:gd name="T94" fmla="*/ 2815 w 3378"/>
                <a:gd name="T95" fmla="*/ 64 h 682"/>
                <a:gd name="T96" fmla="*/ 2877 w 3378"/>
                <a:gd name="T97" fmla="*/ 188 h 682"/>
                <a:gd name="T98" fmla="*/ 2951 w 3378"/>
                <a:gd name="T99" fmla="*/ 361 h 682"/>
                <a:gd name="T100" fmla="*/ 3019 w 3378"/>
                <a:gd name="T101" fmla="*/ 516 h 682"/>
                <a:gd name="T102" fmla="*/ 3094 w 3378"/>
                <a:gd name="T103" fmla="*/ 652 h 682"/>
                <a:gd name="T104" fmla="*/ 3162 w 3378"/>
                <a:gd name="T105" fmla="*/ 676 h 682"/>
                <a:gd name="T106" fmla="*/ 3236 w 3378"/>
                <a:gd name="T107" fmla="*/ 615 h 682"/>
                <a:gd name="T108" fmla="*/ 3316 w 3378"/>
                <a:gd name="T109" fmla="*/ 454 h 682"/>
                <a:gd name="T110" fmla="*/ 3378 w 3378"/>
                <a:gd name="T111" fmla="*/ 305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Text Box 31"/>
            <p:cNvSpPr txBox="1">
              <a:spLocks noChangeArrowheads="1"/>
            </p:cNvSpPr>
            <p:nvPr/>
          </p:nvSpPr>
          <p:spPr bwMode="auto">
            <a:xfrm>
              <a:off x="2167" y="1071"/>
              <a:ext cx="416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6775" tIns="48388" rIns="96775" bIns="48388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482600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968375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4525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19351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3923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8495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3067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7639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hangingPunct="0">
                <a:spcBef>
                  <a:spcPct val="50000"/>
                </a:spcBef>
              </a:pPr>
              <a:r>
                <a:rPr lang="en-US" sz="2500" b="0"/>
                <a:t>e</a:t>
              </a:r>
              <a:r>
                <a:rPr lang="en-US" sz="2500" b="0" baseline="30000">
                  <a:cs typeface="Arial" charset="0"/>
                </a:rPr>
                <a:t>+</a:t>
              </a:r>
              <a:endParaRPr lang="en-US" sz="2500" b="0">
                <a:cs typeface="Arial" charset="0"/>
              </a:endParaRPr>
            </a:p>
          </p:txBody>
        </p:sp>
        <p:sp>
          <p:nvSpPr>
            <p:cNvPr id="12" name="Oval 33"/>
            <p:cNvSpPr>
              <a:spLocks noChangeArrowheads="1"/>
            </p:cNvSpPr>
            <p:nvPr/>
          </p:nvSpPr>
          <p:spPr bwMode="auto">
            <a:xfrm>
              <a:off x="2977" y="1412"/>
              <a:ext cx="68" cy="68"/>
            </a:xfrm>
            <a:prstGeom prst="ellipse">
              <a:avLst/>
            </a:prstGeom>
            <a:solidFill>
              <a:srgbClr val="CC00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pic>
          <p:nvPicPr>
            <p:cNvPr id="13" name="Picture 35" descr="TP_tmp"/>
            <p:cNvPicPr>
              <a:picLocks noChangeAspect="1" noChangeArrowheads="1"/>
            </p:cNvPicPr>
            <p:nvPr>
              <p:custDataLst>
                <p:tags r:id="rId13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7" y="1645"/>
              <a:ext cx="184" cy="1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grpSp>
          <p:nvGrpSpPr>
            <p:cNvPr id="14" name="Group 50"/>
            <p:cNvGrpSpPr>
              <a:grpSpLocks/>
            </p:cNvGrpSpPr>
            <p:nvPr/>
          </p:nvGrpSpPr>
          <p:grpSpPr bwMode="auto">
            <a:xfrm>
              <a:off x="3550" y="1116"/>
              <a:ext cx="416" cy="300"/>
              <a:chOff x="3550" y="1116"/>
              <a:chExt cx="416" cy="300"/>
            </a:xfrm>
          </p:grpSpPr>
          <p:sp>
            <p:nvSpPr>
              <p:cNvPr id="17" name="Text Box 34"/>
              <p:cNvSpPr txBox="1">
                <a:spLocks noChangeArrowheads="1"/>
              </p:cNvSpPr>
              <p:nvPr/>
            </p:nvSpPr>
            <p:spPr bwMode="auto">
              <a:xfrm>
                <a:off x="3550" y="1116"/>
                <a:ext cx="416" cy="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775" tIns="48388" rIns="96775" bIns="48388">
                <a:spAutoFit/>
              </a:bodyPr>
              <a:lstStyle>
                <a:lvl1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482600"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968375"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452563"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1935163"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392363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849563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306763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763963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0" hangingPunct="0">
                  <a:spcBef>
                    <a:spcPct val="50000"/>
                  </a:spcBef>
                </a:pPr>
                <a:r>
                  <a:rPr lang="en-US" sz="2500" b="0">
                    <a:latin typeface="Symbol" charset="0"/>
                  </a:rPr>
                  <a:t>n</a:t>
                </a:r>
                <a:r>
                  <a:rPr lang="en-US" sz="2500" b="0" baseline="-25000"/>
                  <a:t>e</a:t>
                </a:r>
                <a:endParaRPr lang="en-US" sz="2500" b="0" baseline="-25000">
                  <a:cs typeface="Arial" charset="0"/>
                </a:endParaRPr>
              </a:p>
            </p:txBody>
          </p:sp>
          <p:sp>
            <p:nvSpPr>
              <p:cNvPr id="18" name="Line 49"/>
              <p:cNvSpPr>
                <a:spLocks noChangeShapeType="1"/>
              </p:cNvSpPr>
              <p:nvPr/>
            </p:nvSpPr>
            <p:spPr bwMode="auto">
              <a:xfrm>
                <a:off x="3619" y="1207"/>
                <a:ext cx="91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15" name="AutoShape 56"/>
            <p:cNvSpPr>
              <a:spLocks noChangeArrowheads="1"/>
            </p:cNvSpPr>
            <p:nvPr/>
          </p:nvSpPr>
          <p:spPr bwMode="auto">
            <a:xfrm rot="1080000">
              <a:off x="2560" y="1231"/>
              <a:ext cx="385" cy="113"/>
            </a:xfrm>
            <a:prstGeom prst="rightArrow">
              <a:avLst>
                <a:gd name="adj1" fmla="val 50000"/>
                <a:gd name="adj2" fmla="val 85177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AutoShape 58"/>
            <p:cNvSpPr>
              <a:spLocks noChangeArrowheads="1"/>
            </p:cNvSpPr>
            <p:nvPr/>
          </p:nvSpPr>
          <p:spPr bwMode="auto">
            <a:xfrm rot="20640000">
              <a:off x="3120" y="1230"/>
              <a:ext cx="385" cy="114"/>
            </a:xfrm>
            <a:prstGeom prst="rightArrow">
              <a:avLst>
                <a:gd name="adj1" fmla="val 50000"/>
                <a:gd name="adj2" fmla="val 84430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23" name="Group 70"/>
          <p:cNvGrpSpPr>
            <a:grpSpLocks/>
          </p:cNvGrpSpPr>
          <p:nvPr/>
        </p:nvGrpSpPr>
        <p:grpSpPr bwMode="auto">
          <a:xfrm>
            <a:off x="394590" y="2573338"/>
            <a:ext cx="2855913" cy="1458912"/>
            <a:chOff x="240" y="1026"/>
            <a:chExt cx="1799" cy="919"/>
          </a:xfrm>
        </p:grpSpPr>
        <p:sp>
          <p:nvSpPr>
            <p:cNvPr id="24" name="Freeform 63"/>
            <p:cNvSpPr>
              <a:spLocks/>
            </p:cNvSpPr>
            <p:nvPr/>
          </p:nvSpPr>
          <p:spPr bwMode="auto">
            <a:xfrm rot="16200000">
              <a:off x="816" y="1628"/>
              <a:ext cx="534" cy="99"/>
            </a:xfrm>
            <a:custGeom>
              <a:avLst/>
              <a:gdLst>
                <a:gd name="T0" fmla="*/ 0 w 3378"/>
                <a:gd name="T1" fmla="*/ 318 h 682"/>
                <a:gd name="T2" fmla="*/ 69 w 3378"/>
                <a:gd name="T3" fmla="*/ 163 h 682"/>
                <a:gd name="T4" fmla="*/ 112 w 3378"/>
                <a:gd name="T5" fmla="*/ 76 h 682"/>
                <a:gd name="T6" fmla="*/ 149 w 3378"/>
                <a:gd name="T7" fmla="*/ 33 h 682"/>
                <a:gd name="T8" fmla="*/ 205 w 3378"/>
                <a:gd name="T9" fmla="*/ 8 h 682"/>
                <a:gd name="T10" fmla="*/ 248 w 3378"/>
                <a:gd name="T11" fmla="*/ 27 h 682"/>
                <a:gd name="T12" fmla="*/ 316 w 3378"/>
                <a:gd name="T13" fmla="*/ 95 h 682"/>
                <a:gd name="T14" fmla="*/ 365 w 3378"/>
                <a:gd name="T15" fmla="*/ 200 h 682"/>
                <a:gd name="T16" fmla="*/ 396 w 3378"/>
                <a:gd name="T17" fmla="*/ 293 h 682"/>
                <a:gd name="T18" fmla="*/ 452 w 3378"/>
                <a:gd name="T19" fmla="*/ 423 h 682"/>
                <a:gd name="T20" fmla="*/ 514 w 3378"/>
                <a:gd name="T21" fmla="*/ 565 h 682"/>
                <a:gd name="T22" fmla="*/ 570 w 3378"/>
                <a:gd name="T23" fmla="*/ 646 h 682"/>
                <a:gd name="T24" fmla="*/ 625 w 3378"/>
                <a:gd name="T25" fmla="*/ 676 h 682"/>
                <a:gd name="T26" fmla="*/ 681 w 3378"/>
                <a:gd name="T27" fmla="*/ 639 h 682"/>
                <a:gd name="T28" fmla="*/ 737 w 3378"/>
                <a:gd name="T29" fmla="*/ 577 h 682"/>
                <a:gd name="T30" fmla="*/ 798 w 3378"/>
                <a:gd name="T31" fmla="*/ 441 h 682"/>
                <a:gd name="T32" fmla="*/ 854 w 3378"/>
                <a:gd name="T33" fmla="*/ 299 h 682"/>
                <a:gd name="T34" fmla="*/ 904 w 3378"/>
                <a:gd name="T35" fmla="*/ 182 h 682"/>
                <a:gd name="T36" fmla="*/ 959 w 3378"/>
                <a:gd name="T37" fmla="*/ 64 h 682"/>
                <a:gd name="T38" fmla="*/ 1015 w 3378"/>
                <a:gd name="T39" fmla="*/ 15 h 682"/>
                <a:gd name="T40" fmla="*/ 1064 w 3378"/>
                <a:gd name="T41" fmla="*/ 8 h 682"/>
                <a:gd name="T42" fmla="*/ 1133 w 3378"/>
                <a:gd name="T43" fmla="*/ 64 h 682"/>
                <a:gd name="T44" fmla="*/ 1176 w 3378"/>
                <a:gd name="T45" fmla="*/ 151 h 682"/>
                <a:gd name="T46" fmla="*/ 1232 w 3378"/>
                <a:gd name="T47" fmla="*/ 268 h 682"/>
                <a:gd name="T48" fmla="*/ 1287 w 3378"/>
                <a:gd name="T49" fmla="*/ 404 h 682"/>
                <a:gd name="T50" fmla="*/ 1349 w 3378"/>
                <a:gd name="T51" fmla="*/ 540 h 682"/>
                <a:gd name="T52" fmla="*/ 1399 w 3378"/>
                <a:gd name="T53" fmla="*/ 646 h 682"/>
                <a:gd name="T54" fmla="*/ 1467 w 3378"/>
                <a:gd name="T55" fmla="*/ 676 h 682"/>
                <a:gd name="T56" fmla="*/ 1541 w 3378"/>
                <a:gd name="T57" fmla="*/ 633 h 682"/>
                <a:gd name="T58" fmla="*/ 1603 w 3378"/>
                <a:gd name="T59" fmla="*/ 516 h 682"/>
                <a:gd name="T60" fmla="*/ 1658 w 3378"/>
                <a:gd name="T61" fmla="*/ 386 h 682"/>
                <a:gd name="T62" fmla="*/ 1708 w 3378"/>
                <a:gd name="T63" fmla="*/ 262 h 682"/>
                <a:gd name="T64" fmla="*/ 1770 w 3378"/>
                <a:gd name="T65" fmla="*/ 138 h 682"/>
                <a:gd name="T66" fmla="*/ 1807 w 3378"/>
                <a:gd name="T67" fmla="*/ 64 h 682"/>
                <a:gd name="T68" fmla="*/ 1887 w 3378"/>
                <a:gd name="T69" fmla="*/ 2 h 682"/>
                <a:gd name="T70" fmla="*/ 1974 w 3378"/>
                <a:gd name="T71" fmla="*/ 64 h 682"/>
                <a:gd name="T72" fmla="*/ 2036 w 3378"/>
                <a:gd name="T73" fmla="*/ 182 h 682"/>
                <a:gd name="T74" fmla="*/ 2110 w 3378"/>
                <a:gd name="T75" fmla="*/ 361 h 682"/>
                <a:gd name="T76" fmla="*/ 2178 w 3378"/>
                <a:gd name="T77" fmla="*/ 528 h 682"/>
                <a:gd name="T78" fmla="*/ 2240 w 3378"/>
                <a:gd name="T79" fmla="*/ 639 h 682"/>
                <a:gd name="T80" fmla="*/ 2308 w 3378"/>
                <a:gd name="T81" fmla="*/ 676 h 682"/>
                <a:gd name="T82" fmla="*/ 2388 w 3378"/>
                <a:gd name="T83" fmla="*/ 615 h 682"/>
                <a:gd name="T84" fmla="*/ 2463 w 3378"/>
                <a:gd name="T85" fmla="*/ 491 h 682"/>
                <a:gd name="T86" fmla="*/ 2537 w 3378"/>
                <a:gd name="T87" fmla="*/ 305 h 682"/>
                <a:gd name="T88" fmla="*/ 2599 w 3378"/>
                <a:gd name="T89" fmla="*/ 157 h 682"/>
                <a:gd name="T90" fmla="*/ 2673 w 3378"/>
                <a:gd name="T91" fmla="*/ 33 h 682"/>
                <a:gd name="T92" fmla="*/ 2735 w 3378"/>
                <a:gd name="T93" fmla="*/ 8 h 682"/>
                <a:gd name="T94" fmla="*/ 2815 w 3378"/>
                <a:gd name="T95" fmla="*/ 64 h 682"/>
                <a:gd name="T96" fmla="*/ 2877 w 3378"/>
                <a:gd name="T97" fmla="*/ 188 h 682"/>
                <a:gd name="T98" fmla="*/ 2951 w 3378"/>
                <a:gd name="T99" fmla="*/ 361 h 682"/>
                <a:gd name="T100" fmla="*/ 3019 w 3378"/>
                <a:gd name="T101" fmla="*/ 516 h 682"/>
                <a:gd name="T102" fmla="*/ 3094 w 3378"/>
                <a:gd name="T103" fmla="*/ 652 h 682"/>
                <a:gd name="T104" fmla="*/ 3162 w 3378"/>
                <a:gd name="T105" fmla="*/ 676 h 682"/>
                <a:gd name="T106" fmla="*/ 3236 w 3378"/>
                <a:gd name="T107" fmla="*/ 615 h 682"/>
                <a:gd name="T108" fmla="*/ 3316 w 3378"/>
                <a:gd name="T109" fmla="*/ 454 h 682"/>
                <a:gd name="T110" fmla="*/ 3378 w 3378"/>
                <a:gd name="T111" fmla="*/ 305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5" name="Group 11"/>
            <p:cNvGrpSpPr>
              <a:grpSpLocks/>
            </p:cNvGrpSpPr>
            <p:nvPr/>
          </p:nvGrpSpPr>
          <p:grpSpPr bwMode="auto">
            <a:xfrm rot="9045070">
              <a:off x="546" y="1094"/>
              <a:ext cx="428" cy="441"/>
              <a:chOff x="2784" y="1440"/>
              <a:chExt cx="288" cy="288"/>
            </a:xfrm>
          </p:grpSpPr>
          <p:sp>
            <p:nvSpPr>
              <p:cNvPr id="35" name="Line 12"/>
              <p:cNvSpPr>
                <a:spLocks noChangeShapeType="1"/>
              </p:cNvSpPr>
              <p:nvPr/>
            </p:nvSpPr>
            <p:spPr bwMode="auto">
              <a:xfrm>
                <a:off x="2784" y="1440"/>
                <a:ext cx="144" cy="144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Line 13"/>
              <p:cNvSpPr>
                <a:spLocks noChangeShapeType="1"/>
              </p:cNvSpPr>
              <p:nvPr/>
            </p:nvSpPr>
            <p:spPr bwMode="auto">
              <a:xfrm flipH="1" flipV="1">
                <a:off x="2880" y="1536"/>
                <a:ext cx="192" cy="192"/>
              </a:xfrm>
              <a:prstGeom prst="line">
                <a:avLst/>
              </a:prstGeom>
              <a:noFill/>
              <a:ln w="28575">
                <a:solidFill>
                  <a:srgbClr val="000080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" name="Group 14"/>
            <p:cNvGrpSpPr>
              <a:grpSpLocks/>
            </p:cNvGrpSpPr>
            <p:nvPr/>
          </p:nvGrpSpPr>
          <p:grpSpPr bwMode="auto">
            <a:xfrm rot="9045070">
              <a:off x="1056" y="1255"/>
              <a:ext cx="581" cy="156"/>
              <a:chOff x="2784" y="1440"/>
              <a:chExt cx="288" cy="288"/>
            </a:xfrm>
          </p:grpSpPr>
          <p:sp>
            <p:nvSpPr>
              <p:cNvPr id="33" name="Line 15"/>
              <p:cNvSpPr>
                <a:spLocks noChangeShapeType="1"/>
              </p:cNvSpPr>
              <p:nvPr/>
            </p:nvSpPr>
            <p:spPr bwMode="auto">
              <a:xfrm>
                <a:off x="2784" y="1440"/>
                <a:ext cx="144" cy="144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Line 16"/>
              <p:cNvSpPr>
                <a:spLocks noChangeShapeType="1"/>
              </p:cNvSpPr>
              <p:nvPr/>
            </p:nvSpPr>
            <p:spPr bwMode="auto">
              <a:xfrm flipH="1" flipV="1">
                <a:off x="2880" y="1536"/>
                <a:ext cx="192" cy="192"/>
              </a:xfrm>
              <a:prstGeom prst="line">
                <a:avLst/>
              </a:prstGeom>
              <a:noFill/>
              <a:ln w="28575">
                <a:solidFill>
                  <a:srgbClr val="000080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7" name="Text Box 18"/>
            <p:cNvSpPr txBox="1">
              <a:spLocks noChangeArrowheads="1"/>
            </p:cNvSpPr>
            <p:nvPr/>
          </p:nvSpPr>
          <p:spPr bwMode="auto">
            <a:xfrm>
              <a:off x="240" y="1026"/>
              <a:ext cx="416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6775" tIns="48388" rIns="96775" bIns="48388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482600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968375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4525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19351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3923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8495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3067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7639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hangingPunct="0">
                <a:spcBef>
                  <a:spcPct val="50000"/>
                </a:spcBef>
              </a:pPr>
              <a:r>
                <a:rPr lang="en-US" sz="2500" b="0"/>
                <a:t>e</a:t>
              </a:r>
              <a:r>
                <a:rPr lang="en-US" sz="2500" b="0" baseline="30000">
                  <a:cs typeface="Arial" charset="0"/>
                </a:rPr>
                <a:t>–</a:t>
              </a:r>
              <a:endParaRPr lang="en-US" sz="2500" b="0">
                <a:cs typeface="Arial" charset="0"/>
              </a:endParaRPr>
            </a:p>
          </p:txBody>
        </p:sp>
        <p:sp>
          <p:nvSpPr>
            <p:cNvPr id="28" name="Oval 20"/>
            <p:cNvSpPr>
              <a:spLocks noChangeArrowheads="1"/>
            </p:cNvSpPr>
            <p:nvPr/>
          </p:nvSpPr>
          <p:spPr bwMode="auto">
            <a:xfrm>
              <a:off x="1050" y="1367"/>
              <a:ext cx="68" cy="68"/>
            </a:xfrm>
            <a:prstGeom prst="ellipse">
              <a:avLst/>
            </a:prstGeom>
            <a:solidFill>
              <a:srgbClr val="CC00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Text Box 21"/>
            <p:cNvSpPr txBox="1">
              <a:spLocks noChangeArrowheads="1"/>
            </p:cNvSpPr>
            <p:nvPr/>
          </p:nvSpPr>
          <p:spPr bwMode="auto">
            <a:xfrm>
              <a:off x="1623" y="1071"/>
              <a:ext cx="416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6775" tIns="48388" rIns="96775" bIns="48388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482600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968375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4525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19351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3923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8495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3067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7639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hangingPunct="0">
                <a:spcBef>
                  <a:spcPct val="50000"/>
                </a:spcBef>
              </a:pPr>
              <a:r>
                <a:rPr lang="en-US" sz="2500" b="0">
                  <a:latin typeface="Symbol" charset="0"/>
                </a:rPr>
                <a:t>n</a:t>
              </a:r>
              <a:r>
                <a:rPr lang="en-US" sz="2500" b="0" baseline="-25000"/>
                <a:t>e</a:t>
              </a:r>
              <a:endParaRPr lang="en-US" sz="2500" b="0" baseline="-25000">
                <a:cs typeface="Arial" charset="0"/>
              </a:endParaRPr>
            </a:p>
          </p:txBody>
        </p:sp>
        <p:pic>
          <p:nvPicPr>
            <p:cNvPr id="30" name="Picture 22" descr="TP_tmp"/>
            <p:cNvPicPr>
              <a:picLocks noChangeAspect="1" noChangeArrowheads="1"/>
            </p:cNvPicPr>
            <p:nvPr>
              <p:custDataLst>
                <p:tags r:id="rId12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0" y="1600"/>
              <a:ext cx="184" cy="1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31" name="AutoShape 54"/>
            <p:cNvSpPr>
              <a:spLocks noChangeArrowheads="1"/>
            </p:cNvSpPr>
            <p:nvPr/>
          </p:nvSpPr>
          <p:spPr bwMode="auto">
            <a:xfrm rot="11760000">
              <a:off x="603" y="1161"/>
              <a:ext cx="385" cy="114"/>
            </a:xfrm>
            <a:prstGeom prst="rightArrow">
              <a:avLst>
                <a:gd name="adj1" fmla="val 50000"/>
                <a:gd name="adj2" fmla="val 84430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2" name="AutoShape 59"/>
            <p:cNvSpPr>
              <a:spLocks noChangeArrowheads="1"/>
            </p:cNvSpPr>
            <p:nvPr/>
          </p:nvSpPr>
          <p:spPr bwMode="auto">
            <a:xfrm rot="9915002">
              <a:off x="1147" y="1184"/>
              <a:ext cx="385" cy="114"/>
            </a:xfrm>
            <a:prstGeom prst="rightArrow">
              <a:avLst>
                <a:gd name="adj1" fmla="val 50000"/>
                <a:gd name="adj2" fmla="val 84430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7" name="Group 37"/>
          <p:cNvGrpSpPr>
            <a:grpSpLocks/>
          </p:cNvGrpSpPr>
          <p:nvPr/>
        </p:nvGrpSpPr>
        <p:grpSpPr bwMode="auto">
          <a:xfrm rot="5400000">
            <a:off x="7243065" y="3409950"/>
            <a:ext cx="679450" cy="698500"/>
            <a:chOff x="2784" y="1440"/>
            <a:chExt cx="288" cy="288"/>
          </a:xfrm>
        </p:grpSpPr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2784" y="1440"/>
              <a:ext cx="144" cy="14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Line 39"/>
            <p:cNvSpPr>
              <a:spLocks noChangeShapeType="1"/>
            </p:cNvSpPr>
            <p:nvPr/>
          </p:nvSpPr>
          <p:spPr bwMode="auto">
            <a:xfrm flipH="1" flipV="1">
              <a:off x="2880" y="1536"/>
              <a:ext cx="192" cy="192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0" name="Group 40"/>
          <p:cNvGrpSpPr>
            <a:grpSpLocks/>
          </p:cNvGrpSpPr>
          <p:nvPr/>
        </p:nvGrpSpPr>
        <p:grpSpPr bwMode="auto">
          <a:xfrm rot="23180251">
            <a:off x="7139878" y="2955925"/>
            <a:ext cx="922337" cy="247650"/>
            <a:chOff x="2784" y="1440"/>
            <a:chExt cx="288" cy="288"/>
          </a:xfrm>
        </p:grpSpPr>
        <p:sp>
          <p:nvSpPr>
            <p:cNvPr id="41" name="Line 41"/>
            <p:cNvSpPr>
              <a:spLocks noChangeShapeType="1"/>
            </p:cNvSpPr>
            <p:nvPr/>
          </p:nvSpPr>
          <p:spPr bwMode="auto">
            <a:xfrm>
              <a:off x="2784" y="1440"/>
              <a:ext cx="144" cy="14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 flipH="1" flipV="1">
              <a:off x="2880" y="1536"/>
              <a:ext cx="192" cy="192"/>
            </a:xfrm>
            <a:prstGeom prst="line">
              <a:avLst/>
            </a:prstGeom>
            <a:noFill/>
            <a:ln w="28575">
              <a:solidFill>
                <a:srgbClr val="00008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3" name="Freeform 43"/>
          <p:cNvSpPr>
            <a:spLocks/>
          </p:cNvSpPr>
          <p:nvPr/>
        </p:nvSpPr>
        <p:spPr bwMode="auto">
          <a:xfrm rot="10800000">
            <a:off x="7971728" y="3352800"/>
            <a:ext cx="847725" cy="157163"/>
          </a:xfrm>
          <a:custGeom>
            <a:avLst/>
            <a:gdLst>
              <a:gd name="T0" fmla="*/ 0 w 3378"/>
              <a:gd name="T1" fmla="*/ 318 h 682"/>
              <a:gd name="T2" fmla="*/ 69 w 3378"/>
              <a:gd name="T3" fmla="*/ 163 h 682"/>
              <a:gd name="T4" fmla="*/ 112 w 3378"/>
              <a:gd name="T5" fmla="*/ 76 h 682"/>
              <a:gd name="T6" fmla="*/ 149 w 3378"/>
              <a:gd name="T7" fmla="*/ 33 h 682"/>
              <a:gd name="T8" fmla="*/ 205 w 3378"/>
              <a:gd name="T9" fmla="*/ 8 h 682"/>
              <a:gd name="T10" fmla="*/ 248 w 3378"/>
              <a:gd name="T11" fmla="*/ 27 h 682"/>
              <a:gd name="T12" fmla="*/ 316 w 3378"/>
              <a:gd name="T13" fmla="*/ 95 h 682"/>
              <a:gd name="T14" fmla="*/ 365 w 3378"/>
              <a:gd name="T15" fmla="*/ 200 h 682"/>
              <a:gd name="T16" fmla="*/ 396 w 3378"/>
              <a:gd name="T17" fmla="*/ 293 h 682"/>
              <a:gd name="T18" fmla="*/ 452 w 3378"/>
              <a:gd name="T19" fmla="*/ 423 h 682"/>
              <a:gd name="T20" fmla="*/ 514 w 3378"/>
              <a:gd name="T21" fmla="*/ 565 h 682"/>
              <a:gd name="T22" fmla="*/ 570 w 3378"/>
              <a:gd name="T23" fmla="*/ 646 h 682"/>
              <a:gd name="T24" fmla="*/ 625 w 3378"/>
              <a:gd name="T25" fmla="*/ 676 h 682"/>
              <a:gd name="T26" fmla="*/ 681 w 3378"/>
              <a:gd name="T27" fmla="*/ 639 h 682"/>
              <a:gd name="T28" fmla="*/ 737 w 3378"/>
              <a:gd name="T29" fmla="*/ 577 h 682"/>
              <a:gd name="T30" fmla="*/ 798 w 3378"/>
              <a:gd name="T31" fmla="*/ 441 h 682"/>
              <a:gd name="T32" fmla="*/ 854 w 3378"/>
              <a:gd name="T33" fmla="*/ 299 h 682"/>
              <a:gd name="T34" fmla="*/ 904 w 3378"/>
              <a:gd name="T35" fmla="*/ 182 h 682"/>
              <a:gd name="T36" fmla="*/ 959 w 3378"/>
              <a:gd name="T37" fmla="*/ 64 h 682"/>
              <a:gd name="T38" fmla="*/ 1015 w 3378"/>
              <a:gd name="T39" fmla="*/ 15 h 682"/>
              <a:gd name="T40" fmla="*/ 1064 w 3378"/>
              <a:gd name="T41" fmla="*/ 8 h 682"/>
              <a:gd name="T42" fmla="*/ 1133 w 3378"/>
              <a:gd name="T43" fmla="*/ 64 h 682"/>
              <a:gd name="T44" fmla="*/ 1176 w 3378"/>
              <a:gd name="T45" fmla="*/ 151 h 682"/>
              <a:gd name="T46" fmla="*/ 1232 w 3378"/>
              <a:gd name="T47" fmla="*/ 268 h 682"/>
              <a:gd name="T48" fmla="*/ 1287 w 3378"/>
              <a:gd name="T49" fmla="*/ 404 h 682"/>
              <a:gd name="T50" fmla="*/ 1349 w 3378"/>
              <a:gd name="T51" fmla="*/ 540 h 682"/>
              <a:gd name="T52" fmla="*/ 1399 w 3378"/>
              <a:gd name="T53" fmla="*/ 646 h 682"/>
              <a:gd name="T54" fmla="*/ 1467 w 3378"/>
              <a:gd name="T55" fmla="*/ 676 h 682"/>
              <a:gd name="T56" fmla="*/ 1541 w 3378"/>
              <a:gd name="T57" fmla="*/ 633 h 682"/>
              <a:gd name="T58" fmla="*/ 1603 w 3378"/>
              <a:gd name="T59" fmla="*/ 516 h 682"/>
              <a:gd name="T60" fmla="*/ 1658 w 3378"/>
              <a:gd name="T61" fmla="*/ 386 h 682"/>
              <a:gd name="T62" fmla="*/ 1708 w 3378"/>
              <a:gd name="T63" fmla="*/ 262 h 682"/>
              <a:gd name="T64" fmla="*/ 1770 w 3378"/>
              <a:gd name="T65" fmla="*/ 138 h 682"/>
              <a:gd name="T66" fmla="*/ 1807 w 3378"/>
              <a:gd name="T67" fmla="*/ 64 h 682"/>
              <a:gd name="T68" fmla="*/ 1887 w 3378"/>
              <a:gd name="T69" fmla="*/ 2 h 682"/>
              <a:gd name="T70" fmla="*/ 1974 w 3378"/>
              <a:gd name="T71" fmla="*/ 64 h 682"/>
              <a:gd name="T72" fmla="*/ 2036 w 3378"/>
              <a:gd name="T73" fmla="*/ 182 h 682"/>
              <a:gd name="T74" fmla="*/ 2110 w 3378"/>
              <a:gd name="T75" fmla="*/ 361 h 682"/>
              <a:gd name="T76" fmla="*/ 2178 w 3378"/>
              <a:gd name="T77" fmla="*/ 528 h 682"/>
              <a:gd name="T78" fmla="*/ 2240 w 3378"/>
              <a:gd name="T79" fmla="*/ 639 h 682"/>
              <a:gd name="T80" fmla="*/ 2308 w 3378"/>
              <a:gd name="T81" fmla="*/ 676 h 682"/>
              <a:gd name="T82" fmla="*/ 2388 w 3378"/>
              <a:gd name="T83" fmla="*/ 615 h 682"/>
              <a:gd name="T84" fmla="*/ 2463 w 3378"/>
              <a:gd name="T85" fmla="*/ 491 h 682"/>
              <a:gd name="T86" fmla="*/ 2537 w 3378"/>
              <a:gd name="T87" fmla="*/ 305 h 682"/>
              <a:gd name="T88" fmla="*/ 2599 w 3378"/>
              <a:gd name="T89" fmla="*/ 157 h 682"/>
              <a:gd name="T90" fmla="*/ 2673 w 3378"/>
              <a:gd name="T91" fmla="*/ 33 h 682"/>
              <a:gd name="T92" fmla="*/ 2735 w 3378"/>
              <a:gd name="T93" fmla="*/ 8 h 682"/>
              <a:gd name="T94" fmla="*/ 2815 w 3378"/>
              <a:gd name="T95" fmla="*/ 64 h 682"/>
              <a:gd name="T96" fmla="*/ 2877 w 3378"/>
              <a:gd name="T97" fmla="*/ 188 h 682"/>
              <a:gd name="T98" fmla="*/ 2951 w 3378"/>
              <a:gd name="T99" fmla="*/ 361 h 682"/>
              <a:gd name="T100" fmla="*/ 3019 w 3378"/>
              <a:gd name="T101" fmla="*/ 516 h 682"/>
              <a:gd name="T102" fmla="*/ 3094 w 3378"/>
              <a:gd name="T103" fmla="*/ 652 h 682"/>
              <a:gd name="T104" fmla="*/ 3162 w 3378"/>
              <a:gd name="T105" fmla="*/ 676 h 682"/>
              <a:gd name="T106" fmla="*/ 3236 w 3378"/>
              <a:gd name="T107" fmla="*/ 615 h 682"/>
              <a:gd name="T108" fmla="*/ 3316 w 3378"/>
              <a:gd name="T109" fmla="*/ 454 h 682"/>
              <a:gd name="T110" fmla="*/ 3378 w 3378"/>
              <a:gd name="T111" fmla="*/ 305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378" h="682">
                <a:moveTo>
                  <a:pt x="0" y="318"/>
                </a:moveTo>
                <a:cubicBezTo>
                  <a:pt x="25" y="260"/>
                  <a:pt x="50" y="203"/>
                  <a:pt x="69" y="163"/>
                </a:cubicBezTo>
                <a:cubicBezTo>
                  <a:pt x="88" y="123"/>
                  <a:pt x="99" y="98"/>
                  <a:pt x="112" y="76"/>
                </a:cubicBezTo>
                <a:cubicBezTo>
                  <a:pt x="125" y="54"/>
                  <a:pt x="133" y="44"/>
                  <a:pt x="149" y="33"/>
                </a:cubicBezTo>
                <a:cubicBezTo>
                  <a:pt x="165" y="22"/>
                  <a:pt x="189" y="9"/>
                  <a:pt x="205" y="8"/>
                </a:cubicBezTo>
                <a:cubicBezTo>
                  <a:pt x="221" y="7"/>
                  <a:pt x="230" y="13"/>
                  <a:pt x="248" y="27"/>
                </a:cubicBezTo>
                <a:cubicBezTo>
                  <a:pt x="266" y="41"/>
                  <a:pt x="297" y="66"/>
                  <a:pt x="316" y="95"/>
                </a:cubicBezTo>
                <a:cubicBezTo>
                  <a:pt x="335" y="124"/>
                  <a:pt x="352" y="167"/>
                  <a:pt x="365" y="200"/>
                </a:cubicBezTo>
                <a:cubicBezTo>
                  <a:pt x="378" y="233"/>
                  <a:pt x="382" y="256"/>
                  <a:pt x="396" y="293"/>
                </a:cubicBezTo>
                <a:cubicBezTo>
                  <a:pt x="410" y="330"/>
                  <a:pt x="432" y="378"/>
                  <a:pt x="452" y="423"/>
                </a:cubicBezTo>
                <a:cubicBezTo>
                  <a:pt x="472" y="468"/>
                  <a:pt x="494" y="528"/>
                  <a:pt x="514" y="565"/>
                </a:cubicBezTo>
                <a:cubicBezTo>
                  <a:pt x="534" y="602"/>
                  <a:pt x="552" y="628"/>
                  <a:pt x="570" y="646"/>
                </a:cubicBezTo>
                <a:cubicBezTo>
                  <a:pt x="588" y="664"/>
                  <a:pt x="607" y="677"/>
                  <a:pt x="625" y="676"/>
                </a:cubicBezTo>
                <a:cubicBezTo>
                  <a:pt x="643" y="675"/>
                  <a:pt x="662" y="655"/>
                  <a:pt x="681" y="639"/>
                </a:cubicBezTo>
                <a:cubicBezTo>
                  <a:pt x="700" y="623"/>
                  <a:pt x="718" y="610"/>
                  <a:pt x="737" y="577"/>
                </a:cubicBezTo>
                <a:cubicBezTo>
                  <a:pt x="756" y="544"/>
                  <a:pt x="778" y="487"/>
                  <a:pt x="798" y="441"/>
                </a:cubicBezTo>
                <a:cubicBezTo>
                  <a:pt x="818" y="395"/>
                  <a:pt x="836" y="342"/>
                  <a:pt x="854" y="299"/>
                </a:cubicBezTo>
                <a:cubicBezTo>
                  <a:pt x="872" y="256"/>
                  <a:pt x="887" y="221"/>
                  <a:pt x="904" y="182"/>
                </a:cubicBezTo>
                <a:cubicBezTo>
                  <a:pt x="921" y="143"/>
                  <a:pt x="941" y="92"/>
                  <a:pt x="959" y="64"/>
                </a:cubicBezTo>
                <a:cubicBezTo>
                  <a:pt x="977" y="36"/>
                  <a:pt x="998" y="24"/>
                  <a:pt x="1015" y="15"/>
                </a:cubicBezTo>
                <a:cubicBezTo>
                  <a:pt x="1032" y="6"/>
                  <a:pt x="1044" y="0"/>
                  <a:pt x="1064" y="8"/>
                </a:cubicBezTo>
                <a:cubicBezTo>
                  <a:pt x="1084" y="16"/>
                  <a:pt x="1114" y="40"/>
                  <a:pt x="1133" y="64"/>
                </a:cubicBezTo>
                <a:cubicBezTo>
                  <a:pt x="1152" y="88"/>
                  <a:pt x="1160" y="117"/>
                  <a:pt x="1176" y="151"/>
                </a:cubicBezTo>
                <a:cubicBezTo>
                  <a:pt x="1192" y="185"/>
                  <a:pt x="1214" y="226"/>
                  <a:pt x="1232" y="268"/>
                </a:cubicBezTo>
                <a:cubicBezTo>
                  <a:pt x="1250" y="310"/>
                  <a:pt x="1268" y="359"/>
                  <a:pt x="1287" y="404"/>
                </a:cubicBezTo>
                <a:cubicBezTo>
                  <a:pt x="1306" y="449"/>
                  <a:pt x="1330" y="500"/>
                  <a:pt x="1349" y="540"/>
                </a:cubicBezTo>
                <a:cubicBezTo>
                  <a:pt x="1368" y="580"/>
                  <a:pt x="1379" y="623"/>
                  <a:pt x="1399" y="646"/>
                </a:cubicBezTo>
                <a:cubicBezTo>
                  <a:pt x="1419" y="669"/>
                  <a:pt x="1443" y="678"/>
                  <a:pt x="1467" y="676"/>
                </a:cubicBezTo>
                <a:cubicBezTo>
                  <a:pt x="1491" y="674"/>
                  <a:pt x="1518" y="660"/>
                  <a:pt x="1541" y="633"/>
                </a:cubicBezTo>
                <a:cubicBezTo>
                  <a:pt x="1564" y="606"/>
                  <a:pt x="1584" y="557"/>
                  <a:pt x="1603" y="516"/>
                </a:cubicBezTo>
                <a:cubicBezTo>
                  <a:pt x="1622" y="475"/>
                  <a:pt x="1641" y="428"/>
                  <a:pt x="1658" y="386"/>
                </a:cubicBezTo>
                <a:cubicBezTo>
                  <a:pt x="1675" y="344"/>
                  <a:pt x="1689" y="303"/>
                  <a:pt x="1708" y="262"/>
                </a:cubicBezTo>
                <a:cubicBezTo>
                  <a:pt x="1727" y="221"/>
                  <a:pt x="1754" y="171"/>
                  <a:pt x="1770" y="138"/>
                </a:cubicBezTo>
                <a:cubicBezTo>
                  <a:pt x="1786" y="105"/>
                  <a:pt x="1788" y="87"/>
                  <a:pt x="1807" y="64"/>
                </a:cubicBezTo>
                <a:cubicBezTo>
                  <a:pt x="1826" y="41"/>
                  <a:pt x="1859" y="2"/>
                  <a:pt x="1887" y="2"/>
                </a:cubicBezTo>
                <a:cubicBezTo>
                  <a:pt x="1915" y="2"/>
                  <a:pt x="1949" y="34"/>
                  <a:pt x="1974" y="64"/>
                </a:cubicBezTo>
                <a:cubicBezTo>
                  <a:pt x="1999" y="94"/>
                  <a:pt x="2013" y="133"/>
                  <a:pt x="2036" y="182"/>
                </a:cubicBezTo>
                <a:cubicBezTo>
                  <a:pt x="2059" y="231"/>
                  <a:pt x="2086" y="303"/>
                  <a:pt x="2110" y="361"/>
                </a:cubicBezTo>
                <a:cubicBezTo>
                  <a:pt x="2134" y="419"/>
                  <a:pt x="2156" y="482"/>
                  <a:pt x="2178" y="528"/>
                </a:cubicBezTo>
                <a:cubicBezTo>
                  <a:pt x="2200" y="574"/>
                  <a:pt x="2218" y="614"/>
                  <a:pt x="2240" y="639"/>
                </a:cubicBezTo>
                <a:cubicBezTo>
                  <a:pt x="2262" y="664"/>
                  <a:pt x="2283" y="680"/>
                  <a:pt x="2308" y="676"/>
                </a:cubicBezTo>
                <a:cubicBezTo>
                  <a:pt x="2333" y="672"/>
                  <a:pt x="2362" y="646"/>
                  <a:pt x="2388" y="615"/>
                </a:cubicBezTo>
                <a:cubicBezTo>
                  <a:pt x="2414" y="584"/>
                  <a:pt x="2438" y="543"/>
                  <a:pt x="2463" y="491"/>
                </a:cubicBezTo>
                <a:cubicBezTo>
                  <a:pt x="2488" y="439"/>
                  <a:pt x="2514" y="361"/>
                  <a:pt x="2537" y="305"/>
                </a:cubicBezTo>
                <a:cubicBezTo>
                  <a:pt x="2560" y="249"/>
                  <a:pt x="2576" y="202"/>
                  <a:pt x="2599" y="157"/>
                </a:cubicBezTo>
                <a:cubicBezTo>
                  <a:pt x="2622" y="112"/>
                  <a:pt x="2650" y="58"/>
                  <a:pt x="2673" y="33"/>
                </a:cubicBezTo>
                <a:cubicBezTo>
                  <a:pt x="2696" y="8"/>
                  <a:pt x="2711" y="3"/>
                  <a:pt x="2735" y="8"/>
                </a:cubicBezTo>
                <a:cubicBezTo>
                  <a:pt x="2759" y="13"/>
                  <a:pt x="2791" y="34"/>
                  <a:pt x="2815" y="64"/>
                </a:cubicBezTo>
                <a:cubicBezTo>
                  <a:pt x="2839" y="94"/>
                  <a:pt x="2854" y="139"/>
                  <a:pt x="2877" y="188"/>
                </a:cubicBezTo>
                <a:cubicBezTo>
                  <a:pt x="2900" y="237"/>
                  <a:pt x="2927" y="306"/>
                  <a:pt x="2951" y="361"/>
                </a:cubicBezTo>
                <a:cubicBezTo>
                  <a:pt x="2975" y="416"/>
                  <a:pt x="2995" y="468"/>
                  <a:pt x="3019" y="516"/>
                </a:cubicBezTo>
                <a:cubicBezTo>
                  <a:pt x="3043" y="564"/>
                  <a:pt x="3070" y="625"/>
                  <a:pt x="3094" y="652"/>
                </a:cubicBezTo>
                <a:cubicBezTo>
                  <a:pt x="3118" y="679"/>
                  <a:pt x="3138" y="682"/>
                  <a:pt x="3162" y="676"/>
                </a:cubicBezTo>
                <a:cubicBezTo>
                  <a:pt x="3186" y="670"/>
                  <a:pt x="3210" y="652"/>
                  <a:pt x="3236" y="615"/>
                </a:cubicBezTo>
                <a:cubicBezTo>
                  <a:pt x="3262" y="578"/>
                  <a:pt x="3292" y="506"/>
                  <a:pt x="3316" y="454"/>
                </a:cubicBezTo>
                <a:cubicBezTo>
                  <a:pt x="3340" y="402"/>
                  <a:pt x="3368" y="330"/>
                  <a:pt x="3378" y="305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6874765" y="3744913"/>
            <a:ext cx="6604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6775" tIns="48388" rIns="96775" bIns="48388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482600"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968375"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452563"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35163"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92363"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49563"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06763"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63963"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>
              <a:spcBef>
                <a:spcPct val="50000"/>
              </a:spcBef>
            </a:pPr>
            <a:r>
              <a:rPr lang="en-US" sz="2500" b="0"/>
              <a:t>e</a:t>
            </a:r>
            <a:r>
              <a:rPr lang="en-US" sz="2500" b="0" baseline="30000">
                <a:cs typeface="Arial" charset="0"/>
              </a:rPr>
              <a:t>–</a:t>
            </a:r>
            <a:endParaRPr lang="en-US" sz="2500" b="0">
              <a:cs typeface="Arial" charset="0"/>
            </a:endParaRPr>
          </a:p>
        </p:txBody>
      </p:sp>
      <p:sp>
        <p:nvSpPr>
          <p:cNvPr id="45" name="Oval 46"/>
          <p:cNvSpPr>
            <a:spLocks noChangeArrowheads="1"/>
          </p:cNvSpPr>
          <p:nvPr/>
        </p:nvSpPr>
        <p:spPr bwMode="auto">
          <a:xfrm rot="16200000">
            <a:off x="7900290" y="3354388"/>
            <a:ext cx="107950" cy="107950"/>
          </a:xfrm>
          <a:prstGeom prst="ellipse">
            <a:avLst/>
          </a:prstGeom>
          <a:solidFill>
            <a:srgbClr val="CC00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pic>
        <p:nvPicPr>
          <p:cNvPr id="46" name="Picture 48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315" y="2990850"/>
            <a:ext cx="292100" cy="20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47" name="Group 51"/>
          <p:cNvGrpSpPr>
            <a:grpSpLocks/>
          </p:cNvGrpSpPr>
          <p:nvPr/>
        </p:nvGrpSpPr>
        <p:grpSpPr bwMode="auto">
          <a:xfrm>
            <a:off x="6816028" y="2484438"/>
            <a:ext cx="660400" cy="476250"/>
            <a:chOff x="3550" y="1116"/>
            <a:chExt cx="416" cy="300"/>
          </a:xfrm>
        </p:grpSpPr>
        <p:sp>
          <p:nvSpPr>
            <p:cNvPr id="48" name="Text Box 52"/>
            <p:cNvSpPr txBox="1">
              <a:spLocks noChangeArrowheads="1"/>
            </p:cNvSpPr>
            <p:nvPr/>
          </p:nvSpPr>
          <p:spPr bwMode="auto">
            <a:xfrm>
              <a:off x="3550" y="1116"/>
              <a:ext cx="416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6775" tIns="48388" rIns="96775" bIns="48388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482600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968375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4525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19351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3923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8495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3067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7639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hangingPunct="0">
                <a:spcBef>
                  <a:spcPct val="50000"/>
                </a:spcBef>
              </a:pPr>
              <a:r>
                <a:rPr lang="en-US" sz="2500" b="0">
                  <a:latin typeface="Symbol" charset="0"/>
                </a:rPr>
                <a:t>n</a:t>
              </a:r>
              <a:r>
                <a:rPr lang="en-US" sz="2500" b="0" baseline="-25000"/>
                <a:t>e</a:t>
              </a:r>
              <a:endParaRPr lang="en-US" sz="2500" b="0" baseline="-25000">
                <a:cs typeface="Arial" charset="0"/>
              </a:endParaRPr>
            </a:p>
          </p:txBody>
        </p:sp>
        <p:sp>
          <p:nvSpPr>
            <p:cNvPr id="49" name="Line 53"/>
            <p:cNvSpPr>
              <a:spLocks noChangeShapeType="1"/>
            </p:cNvSpPr>
            <p:nvPr/>
          </p:nvSpPr>
          <p:spPr bwMode="auto">
            <a:xfrm>
              <a:off x="3619" y="1207"/>
              <a:ext cx="9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</p:grpSp>
      <p:sp>
        <p:nvSpPr>
          <p:cNvPr id="50" name="AutoShape 68"/>
          <p:cNvSpPr>
            <a:spLocks noChangeArrowheads="1"/>
          </p:cNvSpPr>
          <p:nvPr/>
        </p:nvSpPr>
        <p:spPr bwMode="auto">
          <a:xfrm rot="8160000">
            <a:off x="7357365" y="3779838"/>
            <a:ext cx="609600" cy="180975"/>
          </a:xfrm>
          <a:prstGeom prst="rightArrow">
            <a:avLst>
              <a:gd name="adj1" fmla="val 50000"/>
              <a:gd name="adj2" fmla="val 84211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51" name="AutoShape 69"/>
          <p:cNvSpPr>
            <a:spLocks noChangeArrowheads="1"/>
          </p:cNvSpPr>
          <p:nvPr/>
        </p:nvSpPr>
        <p:spPr bwMode="auto">
          <a:xfrm rot="2515251">
            <a:off x="7357365" y="2879725"/>
            <a:ext cx="609600" cy="180975"/>
          </a:xfrm>
          <a:prstGeom prst="rightArrow">
            <a:avLst>
              <a:gd name="adj1" fmla="val 50000"/>
              <a:gd name="adj2" fmla="val 84211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52" name="Text Box 74"/>
          <p:cNvSpPr txBox="1">
            <a:spLocks noChangeArrowheads="1"/>
          </p:cNvSpPr>
          <p:nvPr/>
        </p:nvSpPr>
        <p:spPr bwMode="auto">
          <a:xfrm>
            <a:off x="199328" y="2192338"/>
            <a:ext cx="89185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sz="1800"/>
              <a:t>e.g.</a:t>
            </a:r>
            <a:r>
              <a:rPr lang="en-GB" sz="1800">
                <a:solidFill>
                  <a:schemeClr val="accent2"/>
                </a:solidFill>
              </a:rPr>
              <a:t> In the relativistic limit, the only possible electron </a:t>
            </a:r>
            <a:r>
              <a:rPr lang="en-GB" sz="1800">
                <a:solidFill>
                  <a:schemeClr val="accent2"/>
                </a:solidFill>
                <a:latin typeface="Palatino"/>
              </a:rPr>
              <a:t>–</a:t>
            </a:r>
            <a:r>
              <a:rPr lang="en-GB" sz="1800">
                <a:solidFill>
                  <a:schemeClr val="accent2"/>
                </a:solidFill>
              </a:rPr>
              <a:t> neutrino interactions are:</a:t>
            </a:r>
          </a:p>
        </p:txBody>
      </p:sp>
      <p:grpSp>
        <p:nvGrpSpPr>
          <p:cNvPr id="53" name="Group 152"/>
          <p:cNvGrpSpPr>
            <a:grpSpLocks/>
          </p:cNvGrpSpPr>
          <p:nvPr/>
        </p:nvGrpSpPr>
        <p:grpSpPr bwMode="auto">
          <a:xfrm>
            <a:off x="342203" y="4740275"/>
            <a:ext cx="8374062" cy="1665288"/>
            <a:chOff x="411" y="2631"/>
            <a:chExt cx="5275" cy="1049"/>
          </a:xfrm>
        </p:grpSpPr>
        <p:pic>
          <p:nvPicPr>
            <p:cNvPr id="54" name="Picture 136" descr="TP_tmp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3" y="2631"/>
              <a:ext cx="385" cy="3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55" name="Line 122"/>
            <p:cNvSpPr>
              <a:spLocks noChangeShapeType="1"/>
            </p:cNvSpPr>
            <p:nvPr/>
          </p:nvSpPr>
          <p:spPr bwMode="auto">
            <a:xfrm>
              <a:off x="616" y="3379"/>
              <a:ext cx="884" cy="0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56" name="AutoShape 124"/>
            <p:cNvSpPr>
              <a:spLocks noChangeArrowheads="1"/>
            </p:cNvSpPr>
            <p:nvPr/>
          </p:nvSpPr>
          <p:spPr bwMode="auto">
            <a:xfrm>
              <a:off x="910" y="3220"/>
              <a:ext cx="295" cy="113"/>
            </a:xfrm>
            <a:prstGeom prst="rightArrow">
              <a:avLst>
                <a:gd name="adj1" fmla="val 50000"/>
                <a:gd name="adj2" fmla="val 65265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57" name="Line 125"/>
            <p:cNvSpPr>
              <a:spLocks noChangeShapeType="1"/>
            </p:cNvSpPr>
            <p:nvPr/>
          </p:nvSpPr>
          <p:spPr bwMode="auto">
            <a:xfrm flipH="1">
              <a:off x="1636" y="3379"/>
              <a:ext cx="885" cy="0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58" name="AutoShape 126"/>
            <p:cNvSpPr>
              <a:spLocks noChangeArrowheads="1"/>
            </p:cNvSpPr>
            <p:nvPr/>
          </p:nvSpPr>
          <p:spPr bwMode="auto">
            <a:xfrm>
              <a:off x="1931" y="3220"/>
              <a:ext cx="295" cy="113"/>
            </a:xfrm>
            <a:prstGeom prst="rightArrow">
              <a:avLst>
                <a:gd name="adj1" fmla="val 50000"/>
                <a:gd name="adj2" fmla="val 65265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pic>
          <p:nvPicPr>
            <p:cNvPr id="59" name="Picture 129" descr="TP_tmp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" y="3288"/>
              <a:ext cx="184" cy="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60" name="Picture 130" descr="TP_tmp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9" y="3314"/>
              <a:ext cx="202" cy="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61" name="Text Box 131"/>
            <p:cNvSpPr txBox="1">
              <a:spLocks noChangeArrowheads="1"/>
            </p:cNvSpPr>
            <p:nvPr/>
          </p:nvSpPr>
          <p:spPr bwMode="auto">
            <a:xfrm>
              <a:off x="422" y="2960"/>
              <a:ext cx="117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GB" sz="1800"/>
                <a:t>RH anti-particle</a:t>
              </a:r>
            </a:p>
          </p:txBody>
        </p:sp>
        <p:sp>
          <p:nvSpPr>
            <p:cNvPr id="62" name="Text Box 132"/>
            <p:cNvSpPr txBox="1">
              <a:spLocks noChangeArrowheads="1"/>
            </p:cNvSpPr>
            <p:nvPr/>
          </p:nvSpPr>
          <p:spPr bwMode="auto">
            <a:xfrm>
              <a:off x="1702" y="2964"/>
              <a:ext cx="85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GB" sz="1800"/>
                <a:t>LH particle</a:t>
              </a:r>
            </a:p>
          </p:txBody>
        </p:sp>
        <p:pic>
          <p:nvPicPr>
            <p:cNvPr id="63" name="Picture 134" descr="TP_tmp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" y="3431"/>
              <a:ext cx="258" cy="2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64" name="Picture 135" descr="TP_tmp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7" y="3431"/>
              <a:ext cx="184" cy="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65" name="Line 137"/>
            <p:cNvSpPr>
              <a:spLocks noChangeShapeType="1"/>
            </p:cNvSpPr>
            <p:nvPr/>
          </p:nvSpPr>
          <p:spPr bwMode="auto">
            <a:xfrm>
              <a:off x="3526" y="3374"/>
              <a:ext cx="884" cy="0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66" name="AutoShape 138"/>
            <p:cNvSpPr>
              <a:spLocks noChangeArrowheads="1"/>
            </p:cNvSpPr>
            <p:nvPr/>
          </p:nvSpPr>
          <p:spPr bwMode="auto">
            <a:xfrm>
              <a:off x="3820" y="3215"/>
              <a:ext cx="295" cy="113"/>
            </a:xfrm>
            <a:prstGeom prst="rightArrow">
              <a:avLst>
                <a:gd name="adj1" fmla="val 50000"/>
                <a:gd name="adj2" fmla="val 65265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67" name="Line 139"/>
            <p:cNvSpPr>
              <a:spLocks noChangeShapeType="1"/>
            </p:cNvSpPr>
            <p:nvPr/>
          </p:nvSpPr>
          <p:spPr bwMode="auto">
            <a:xfrm flipH="1">
              <a:off x="4546" y="3374"/>
              <a:ext cx="885" cy="0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68" name="AutoShape 140"/>
            <p:cNvSpPr>
              <a:spLocks noChangeArrowheads="1"/>
            </p:cNvSpPr>
            <p:nvPr/>
          </p:nvSpPr>
          <p:spPr bwMode="auto">
            <a:xfrm>
              <a:off x="4841" y="3215"/>
              <a:ext cx="295" cy="113"/>
            </a:xfrm>
            <a:prstGeom prst="rightArrow">
              <a:avLst>
                <a:gd name="adj1" fmla="val 50000"/>
                <a:gd name="adj2" fmla="val 65265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pic>
          <p:nvPicPr>
            <p:cNvPr id="69" name="Picture 141" descr="TP_tmp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2" y="3295"/>
              <a:ext cx="184" cy="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70" name="Picture 142" descr="TP_tmp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0" y="3318"/>
              <a:ext cx="202" cy="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71" name="Text Box 143"/>
            <p:cNvSpPr txBox="1">
              <a:spLocks noChangeArrowheads="1"/>
            </p:cNvSpPr>
            <p:nvPr/>
          </p:nvSpPr>
          <p:spPr bwMode="auto">
            <a:xfrm>
              <a:off x="3264" y="2955"/>
              <a:ext cx="111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GB" sz="1800"/>
                <a:t>      RH particle</a:t>
              </a:r>
            </a:p>
          </p:txBody>
        </p:sp>
        <p:sp>
          <p:nvSpPr>
            <p:cNvPr id="72" name="Text Box 144"/>
            <p:cNvSpPr txBox="1">
              <a:spLocks noChangeArrowheads="1"/>
            </p:cNvSpPr>
            <p:nvPr/>
          </p:nvSpPr>
          <p:spPr bwMode="auto">
            <a:xfrm>
              <a:off x="4481" y="2959"/>
              <a:ext cx="116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GB" sz="1800"/>
                <a:t>LH anti-particle</a:t>
              </a:r>
            </a:p>
          </p:txBody>
        </p:sp>
        <p:pic>
          <p:nvPicPr>
            <p:cNvPr id="73" name="Picture 147" descr="TP_tmp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4" y="3431"/>
              <a:ext cx="313" cy="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74" name="Picture 148" descr="TP_tmp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2" y="3410"/>
              <a:ext cx="387" cy="2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75" name="Line 150"/>
            <p:cNvSpPr>
              <a:spLocks noChangeShapeType="1"/>
            </p:cNvSpPr>
            <p:nvPr/>
          </p:nvSpPr>
          <p:spPr bwMode="auto">
            <a:xfrm>
              <a:off x="3075" y="2818"/>
              <a:ext cx="0" cy="862"/>
            </a:xfrm>
            <a:prstGeom prst="line">
              <a:avLst/>
            </a:prstGeom>
            <a:noFill/>
            <a:ln w="22225">
              <a:solidFill>
                <a:srgbClr val="FF99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</p:grpSp>
      <p:sp>
        <p:nvSpPr>
          <p:cNvPr id="76" name="Text Box 151"/>
          <p:cNvSpPr txBox="1">
            <a:spLocks noChangeArrowheads="1"/>
          </p:cNvSpPr>
          <p:nvPr/>
        </p:nvSpPr>
        <p:spPr bwMode="auto">
          <a:xfrm>
            <a:off x="108840" y="4279900"/>
            <a:ext cx="82835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</a:pPr>
            <a:r>
              <a:rPr lang="en-GB" sz="1800">
                <a:solidFill>
                  <a:schemeClr val="accent2"/>
                </a:solidFill>
              </a:rPr>
              <a:t> The helicity dependence of the weak interaction              parity violation  </a:t>
            </a:r>
          </a:p>
        </p:txBody>
      </p:sp>
      <p:sp>
        <p:nvSpPr>
          <p:cNvPr id="77" name="AutoShape 153"/>
          <p:cNvSpPr>
            <a:spLocks noChangeArrowheads="1"/>
          </p:cNvSpPr>
          <p:nvPr/>
        </p:nvSpPr>
        <p:spPr bwMode="auto">
          <a:xfrm>
            <a:off x="5537048" y="4424363"/>
            <a:ext cx="503238" cy="107950"/>
          </a:xfrm>
          <a:prstGeom prst="leftRightArrow">
            <a:avLst>
              <a:gd name="adj1" fmla="val 50000"/>
              <a:gd name="adj2" fmla="val 93235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pic>
        <p:nvPicPr>
          <p:cNvPr id="78" name="Picture 155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40" y="4700588"/>
            <a:ext cx="1781175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9" name="Text Box 156"/>
          <p:cNvSpPr txBox="1">
            <a:spLocks noChangeArrowheads="1"/>
          </p:cNvSpPr>
          <p:nvPr/>
        </p:nvSpPr>
        <p:spPr bwMode="auto">
          <a:xfrm>
            <a:off x="467615" y="4605338"/>
            <a:ext cx="574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sz="1800"/>
              <a:t>e.g.</a:t>
            </a:r>
          </a:p>
        </p:txBody>
      </p:sp>
      <p:sp>
        <p:nvSpPr>
          <p:cNvPr id="80" name="Text Box 157"/>
          <p:cNvSpPr txBox="1">
            <a:spLocks noChangeArrowheads="1"/>
          </p:cNvSpPr>
          <p:nvPr/>
        </p:nvSpPr>
        <p:spPr bwMode="auto">
          <a:xfrm>
            <a:off x="959740" y="6424613"/>
            <a:ext cx="2603500" cy="388937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sz="1800">
                <a:solidFill>
                  <a:srgbClr val="FF0000"/>
                </a:solidFill>
              </a:rPr>
              <a:t>Valid weak interaction</a:t>
            </a:r>
          </a:p>
        </p:txBody>
      </p:sp>
      <p:sp>
        <p:nvSpPr>
          <p:cNvPr id="81" name="Text Box 159"/>
          <p:cNvSpPr txBox="1">
            <a:spLocks noChangeArrowheads="1"/>
          </p:cNvSpPr>
          <p:nvPr/>
        </p:nvSpPr>
        <p:spPr bwMode="auto">
          <a:xfrm>
            <a:off x="5979415" y="6411913"/>
            <a:ext cx="1866900" cy="388937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sz="1800">
                <a:solidFill>
                  <a:srgbClr val="FF0000"/>
                </a:solidFill>
              </a:rPr>
              <a:t>Does not occur</a:t>
            </a:r>
          </a:p>
        </p:txBody>
      </p:sp>
    </p:spTree>
    <p:extLst>
      <p:ext uri="{BB962C8B-B14F-4D97-AF65-F5344CB8AC3E}">
        <p14:creationId xmlns:p14="http://schemas.microsoft.com/office/powerpoint/2010/main" val="1539860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Connection to Fermi theory</a:t>
            </a:r>
            <a:endParaRPr 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53975" y="1006475"/>
            <a:ext cx="8145476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</a:pPr>
            <a:r>
              <a:rPr lang="en-GB" sz="1800" dirty="0" smtClean="0">
                <a:solidFill>
                  <a:schemeClr val="accent2"/>
                </a:solidFill>
              </a:rPr>
              <a:t> In </a:t>
            </a:r>
            <a:r>
              <a:rPr lang="en-GB" sz="1800" dirty="0">
                <a:solidFill>
                  <a:schemeClr val="accent2"/>
                </a:solidFill>
              </a:rPr>
              <a:t>1934, before the discovery of parity violation, Fermi proposed, in analogy </a:t>
            </a:r>
          </a:p>
          <a:p>
            <a:pPr>
              <a:buClr>
                <a:srgbClr val="FF0000"/>
              </a:buClr>
              <a:buFont typeface="Wingdings" charset="0"/>
              <a:buNone/>
            </a:pPr>
            <a:r>
              <a:rPr lang="en-GB" sz="1800" dirty="0">
                <a:solidFill>
                  <a:schemeClr val="accent2"/>
                </a:solidFill>
              </a:rPr>
              <a:t>   with QED, that the invariant matrix element for </a:t>
            </a:r>
            <a:r>
              <a:rPr lang="en-GB" sz="1800" dirty="0">
                <a:solidFill>
                  <a:schemeClr val="accent2"/>
                </a:solidFill>
                <a:latin typeface="Symbol" charset="0"/>
              </a:rPr>
              <a:t>b</a:t>
            </a:r>
            <a:r>
              <a:rPr lang="en-GB" sz="1800" dirty="0">
                <a:solidFill>
                  <a:schemeClr val="accent2"/>
                </a:solidFill>
              </a:rPr>
              <a:t>-decay was of the form: </a:t>
            </a:r>
          </a:p>
        </p:txBody>
      </p:sp>
      <p:pic>
        <p:nvPicPr>
          <p:cNvPr id="5" name="Picture 6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950" y="1655763"/>
            <a:ext cx="341788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53975" y="2698750"/>
            <a:ext cx="704261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</a:pPr>
            <a:r>
              <a:rPr lang="en-GB" sz="1800" dirty="0" smtClean="0">
                <a:solidFill>
                  <a:schemeClr val="accent2"/>
                </a:solidFill>
              </a:rPr>
              <a:t> After </a:t>
            </a:r>
            <a:r>
              <a:rPr lang="en-GB" sz="1800" dirty="0">
                <a:solidFill>
                  <a:schemeClr val="accent2"/>
                </a:solidFill>
              </a:rPr>
              <a:t>the discovery of parity violation in 1957 this was modified to</a:t>
            </a:r>
          </a:p>
        </p:txBody>
      </p:sp>
      <p:pic>
        <p:nvPicPr>
          <p:cNvPr id="7" name="Picture 12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613" y="3035300"/>
            <a:ext cx="49688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411163" y="3559175"/>
            <a:ext cx="8680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sz="1600" dirty="0">
                <a:solidFill>
                  <a:schemeClr val="accent2"/>
                </a:solidFill>
              </a:rPr>
              <a:t>(the factor of </a:t>
            </a:r>
            <a:r>
              <a:rPr lang="en-GB" sz="1600" dirty="0">
                <a:cs typeface="Arial" charset="0"/>
              </a:rPr>
              <a:t>√2</a:t>
            </a:r>
            <a:r>
              <a:rPr lang="en-GB" sz="1600" dirty="0">
                <a:solidFill>
                  <a:schemeClr val="accent2"/>
                </a:solidFill>
                <a:cs typeface="Arial" charset="0"/>
              </a:rPr>
              <a:t> was included so the numerical value of </a:t>
            </a:r>
            <a:r>
              <a:rPr lang="en-GB" b="0" i="1" dirty="0">
                <a:latin typeface="Palatino" charset="0"/>
                <a:cs typeface="Arial" charset="0"/>
              </a:rPr>
              <a:t>G</a:t>
            </a:r>
            <a:r>
              <a:rPr lang="en-GB" b="0" baseline="-25000" dirty="0">
                <a:latin typeface="Palatino" charset="0"/>
                <a:cs typeface="Arial" charset="0"/>
              </a:rPr>
              <a:t>F </a:t>
            </a:r>
            <a:r>
              <a:rPr lang="en-GB" sz="1600" dirty="0">
                <a:solidFill>
                  <a:schemeClr val="accent2"/>
                </a:solidFill>
                <a:cs typeface="Arial" charset="0"/>
              </a:rPr>
              <a:t>did not need to be changed) </a:t>
            </a:r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57150" y="3916363"/>
            <a:ext cx="547807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</a:pPr>
            <a:r>
              <a:rPr lang="en-GB" sz="1800" dirty="0" smtClean="0">
                <a:solidFill>
                  <a:schemeClr val="accent2"/>
                </a:solidFill>
              </a:rPr>
              <a:t> Compare </a:t>
            </a:r>
            <a:r>
              <a:rPr lang="en-GB" sz="1800" dirty="0">
                <a:solidFill>
                  <a:schemeClr val="accent2"/>
                </a:solidFill>
              </a:rPr>
              <a:t>to the prediction for W-boson exchange</a:t>
            </a:r>
          </a:p>
        </p:txBody>
      </p:sp>
      <p:pic>
        <p:nvPicPr>
          <p:cNvPr id="10" name="Picture 17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988" y="4220633"/>
            <a:ext cx="6589712" cy="690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1" name="Text Box 20"/>
          <p:cNvSpPr txBox="1">
            <a:spLocks noChangeArrowheads="1"/>
          </p:cNvSpPr>
          <p:nvPr/>
        </p:nvSpPr>
        <p:spPr bwMode="auto">
          <a:xfrm>
            <a:off x="406400" y="4856163"/>
            <a:ext cx="37258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None/>
            </a:pPr>
            <a:r>
              <a:rPr lang="en-GB" sz="1800">
                <a:solidFill>
                  <a:schemeClr val="accent2"/>
                </a:solidFill>
              </a:rPr>
              <a:t>which for                       becomes:</a:t>
            </a:r>
          </a:p>
        </p:txBody>
      </p:sp>
      <p:sp>
        <p:nvSpPr>
          <p:cNvPr id="12" name="AutoShape 22"/>
          <p:cNvSpPr>
            <a:spLocks noChangeArrowheads="1"/>
          </p:cNvSpPr>
          <p:nvPr/>
        </p:nvSpPr>
        <p:spPr bwMode="auto">
          <a:xfrm>
            <a:off x="2408019" y="6365263"/>
            <a:ext cx="395288" cy="250825"/>
          </a:xfrm>
          <a:prstGeom prst="rightArrow">
            <a:avLst>
              <a:gd name="adj1" fmla="val 50000"/>
              <a:gd name="adj2" fmla="val 39399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pic>
        <p:nvPicPr>
          <p:cNvPr id="13" name="Picture 24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644" y="6041413"/>
            <a:ext cx="1430338" cy="78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" name="Rectangle 25"/>
          <p:cNvSpPr>
            <a:spLocks noChangeArrowheads="1"/>
          </p:cNvSpPr>
          <p:nvPr/>
        </p:nvSpPr>
        <p:spPr bwMode="auto">
          <a:xfrm>
            <a:off x="2982694" y="6004901"/>
            <a:ext cx="1655763" cy="863600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5" name="Text Box 27"/>
          <p:cNvSpPr txBox="1">
            <a:spLocks noChangeArrowheads="1"/>
          </p:cNvSpPr>
          <p:nvPr/>
        </p:nvSpPr>
        <p:spPr bwMode="auto">
          <a:xfrm>
            <a:off x="346075" y="2332038"/>
            <a:ext cx="8299365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 sz="1800" dirty="0" smtClean="0">
                <a:solidFill>
                  <a:schemeClr val="accent2"/>
                </a:solidFill>
              </a:rPr>
              <a:t> Note </a:t>
            </a:r>
            <a:r>
              <a:rPr lang="en-GB" sz="1800" dirty="0">
                <a:solidFill>
                  <a:schemeClr val="accent2"/>
                </a:solidFill>
              </a:rPr>
              <a:t>the absence of a propagator : i.e. this represents an interaction at a point</a:t>
            </a:r>
          </a:p>
        </p:txBody>
      </p:sp>
      <p:grpSp>
        <p:nvGrpSpPr>
          <p:cNvPr id="16" name="Group 44"/>
          <p:cNvGrpSpPr>
            <a:grpSpLocks/>
          </p:cNvGrpSpPr>
          <p:nvPr/>
        </p:nvGrpSpPr>
        <p:grpSpPr bwMode="auto">
          <a:xfrm>
            <a:off x="7975600" y="1380425"/>
            <a:ext cx="863600" cy="863600"/>
            <a:chOff x="5343" y="913"/>
            <a:chExt cx="544" cy="544"/>
          </a:xfrm>
        </p:grpSpPr>
        <p:grpSp>
          <p:nvGrpSpPr>
            <p:cNvPr id="17" name="Group 30"/>
            <p:cNvGrpSpPr>
              <a:grpSpLocks/>
            </p:cNvGrpSpPr>
            <p:nvPr/>
          </p:nvGrpSpPr>
          <p:grpSpPr bwMode="auto">
            <a:xfrm>
              <a:off x="5343" y="913"/>
              <a:ext cx="272" cy="272"/>
              <a:chOff x="5343" y="1003"/>
              <a:chExt cx="272" cy="272"/>
            </a:xfrm>
          </p:grpSpPr>
          <p:sp>
            <p:nvSpPr>
              <p:cNvPr id="28" name="Line 28"/>
              <p:cNvSpPr>
                <a:spLocks noChangeShapeType="1"/>
              </p:cNvSpPr>
              <p:nvPr/>
            </p:nvSpPr>
            <p:spPr bwMode="auto">
              <a:xfrm>
                <a:off x="5343" y="1003"/>
                <a:ext cx="272" cy="272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9" name="Line 29"/>
              <p:cNvSpPr>
                <a:spLocks noChangeShapeType="1"/>
              </p:cNvSpPr>
              <p:nvPr/>
            </p:nvSpPr>
            <p:spPr bwMode="auto">
              <a:xfrm>
                <a:off x="5343" y="1003"/>
                <a:ext cx="136" cy="136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8" name="Group 31"/>
            <p:cNvGrpSpPr>
              <a:grpSpLocks/>
            </p:cNvGrpSpPr>
            <p:nvPr/>
          </p:nvGrpSpPr>
          <p:grpSpPr bwMode="auto">
            <a:xfrm rot="16200000">
              <a:off x="5343" y="1185"/>
              <a:ext cx="272" cy="272"/>
              <a:chOff x="5343" y="1003"/>
              <a:chExt cx="272" cy="272"/>
            </a:xfrm>
          </p:grpSpPr>
          <p:sp>
            <p:nvSpPr>
              <p:cNvPr id="26" name="Line 32"/>
              <p:cNvSpPr>
                <a:spLocks noChangeShapeType="1"/>
              </p:cNvSpPr>
              <p:nvPr/>
            </p:nvSpPr>
            <p:spPr bwMode="auto">
              <a:xfrm>
                <a:off x="5343" y="1003"/>
                <a:ext cx="272" cy="272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7" name="Line 33"/>
              <p:cNvSpPr>
                <a:spLocks noChangeShapeType="1"/>
              </p:cNvSpPr>
              <p:nvPr/>
            </p:nvSpPr>
            <p:spPr bwMode="auto">
              <a:xfrm>
                <a:off x="5343" y="1003"/>
                <a:ext cx="136" cy="136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9" name="Group 34"/>
            <p:cNvGrpSpPr>
              <a:grpSpLocks/>
            </p:cNvGrpSpPr>
            <p:nvPr/>
          </p:nvGrpSpPr>
          <p:grpSpPr bwMode="auto">
            <a:xfrm rot="16200000">
              <a:off x="5615" y="913"/>
              <a:ext cx="272" cy="272"/>
              <a:chOff x="5343" y="1003"/>
              <a:chExt cx="272" cy="272"/>
            </a:xfrm>
          </p:grpSpPr>
          <p:sp>
            <p:nvSpPr>
              <p:cNvPr id="24" name="Line 35"/>
              <p:cNvSpPr>
                <a:spLocks noChangeShapeType="1"/>
              </p:cNvSpPr>
              <p:nvPr/>
            </p:nvSpPr>
            <p:spPr bwMode="auto">
              <a:xfrm>
                <a:off x="5343" y="1003"/>
                <a:ext cx="272" cy="272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5" name="Line 36"/>
              <p:cNvSpPr>
                <a:spLocks noChangeShapeType="1"/>
              </p:cNvSpPr>
              <p:nvPr/>
            </p:nvSpPr>
            <p:spPr bwMode="auto">
              <a:xfrm>
                <a:off x="5343" y="1003"/>
                <a:ext cx="136" cy="136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20" name="Group 40"/>
            <p:cNvGrpSpPr>
              <a:grpSpLocks/>
            </p:cNvGrpSpPr>
            <p:nvPr/>
          </p:nvGrpSpPr>
          <p:grpSpPr bwMode="auto">
            <a:xfrm>
              <a:off x="5615" y="1185"/>
              <a:ext cx="272" cy="272"/>
              <a:chOff x="5343" y="1003"/>
              <a:chExt cx="272" cy="272"/>
            </a:xfrm>
          </p:grpSpPr>
          <p:sp>
            <p:nvSpPr>
              <p:cNvPr id="22" name="Line 41"/>
              <p:cNvSpPr>
                <a:spLocks noChangeShapeType="1"/>
              </p:cNvSpPr>
              <p:nvPr/>
            </p:nvSpPr>
            <p:spPr bwMode="auto">
              <a:xfrm>
                <a:off x="5343" y="1003"/>
                <a:ext cx="272" cy="272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3" name="Line 42"/>
              <p:cNvSpPr>
                <a:spLocks noChangeShapeType="1"/>
              </p:cNvSpPr>
              <p:nvPr/>
            </p:nvSpPr>
            <p:spPr bwMode="auto">
              <a:xfrm>
                <a:off x="5343" y="1003"/>
                <a:ext cx="136" cy="136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21" name="Oval 43"/>
            <p:cNvSpPr>
              <a:spLocks noChangeArrowheads="1"/>
            </p:cNvSpPr>
            <p:nvPr/>
          </p:nvSpPr>
          <p:spPr bwMode="auto">
            <a:xfrm>
              <a:off x="5591" y="1162"/>
              <a:ext cx="46" cy="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0" name="Group 48"/>
          <p:cNvGrpSpPr>
            <a:grpSpLocks/>
          </p:cNvGrpSpPr>
          <p:nvPr/>
        </p:nvGrpSpPr>
        <p:grpSpPr bwMode="auto">
          <a:xfrm>
            <a:off x="360363" y="1978025"/>
            <a:ext cx="3843337" cy="366713"/>
            <a:chOff x="387" y="1026"/>
            <a:chExt cx="2421" cy="231"/>
          </a:xfrm>
        </p:grpSpPr>
        <p:sp>
          <p:nvSpPr>
            <p:cNvPr id="31" name="Text Box 7"/>
            <p:cNvSpPr txBox="1">
              <a:spLocks noChangeArrowheads="1"/>
            </p:cNvSpPr>
            <p:nvPr/>
          </p:nvSpPr>
          <p:spPr bwMode="auto">
            <a:xfrm>
              <a:off x="387" y="1026"/>
              <a:ext cx="57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GB" sz="1800">
                  <a:solidFill>
                    <a:schemeClr val="accent2"/>
                  </a:solidFill>
                </a:rPr>
                <a:t>where </a:t>
              </a:r>
            </a:p>
          </p:txBody>
        </p:sp>
        <p:pic>
          <p:nvPicPr>
            <p:cNvPr id="32" name="Picture 46" descr="TP_tmp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0" y="1038"/>
              <a:ext cx="1888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pic>
        <p:nvPicPr>
          <p:cNvPr id="33" name="Picture 21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4872038"/>
            <a:ext cx="111125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34" name="Group 53"/>
          <p:cNvGrpSpPr>
            <a:grpSpLocks/>
          </p:cNvGrpSpPr>
          <p:nvPr/>
        </p:nvGrpSpPr>
        <p:grpSpPr bwMode="auto">
          <a:xfrm>
            <a:off x="5275263" y="5992813"/>
            <a:ext cx="3816350" cy="755650"/>
            <a:chOff x="3483" y="3612"/>
            <a:chExt cx="2404" cy="476"/>
          </a:xfrm>
        </p:grpSpPr>
        <p:sp>
          <p:nvSpPr>
            <p:cNvPr id="35" name="Text Box 50"/>
            <p:cNvSpPr txBox="1">
              <a:spLocks noChangeArrowheads="1"/>
            </p:cNvSpPr>
            <p:nvPr/>
          </p:nvSpPr>
          <p:spPr bwMode="auto">
            <a:xfrm>
              <a:off x="3485" y="3628"/>
              <a:ext cx="2402" cy="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GB" sz="1400" dirty="0">
                  <a:solidFill>
                    <a:schemeClr val="accent2"/>
                  </a:solidFill>
                </a:rPr>
                <a:t>Still usually use        to express strength</a:t>
              </a:r>
            </a:p>
            <a:p>
              <a:r>
                <a:rPr lang="en-GB" sz="1400" dirty="0">
                  <a:solidFill>
                    <a:schemeClr val="accent2"/>
                  </a:solidFill>
                </a:rPr>
                <a:t>of weak interaction as the is the quantity</a:t>
              </a:r>
            </a:p>
            <a:p>
              <a:r>
                <a:rPr lang="en-GB" sz="1400" dirty="0">
                  <a:solidFill>
                    <a:schemeClr val="accent2"/>
                  </a:solidFill>
                </a:rPr>
                <a:t>that is precisely determined in muon decay</a:t>
              </a:r>
            </a:p>
          </p:txBody>
        </p:sp>
        <p:pic>
          <p:nvPicPr>
            <p:cNvPr id="36" name="Picture 51" descr="TP_tmp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3" y="3664"/>
              <a:ext cx="159" cy="1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37" name="Rectangle 52"/>
            <p:cNvSpPr>
              <a:spLocks noChangeArrowheads="1"/>
            </p:cNvSpPr>
            <p:nvPr/>
          </p:nvSpPr>
          <p:spPr bwMode="auto">
            <a:xfrm>
              <a:off x="3483" y="3612"/>
              <a:ext cx="2359" cy="476"/>
            </a:xfrm>
            <a:prstGeom prst="rect">
              <a:avLst/>
            </a:prstGeom>
            <a:noFill/>
            <a:ln w="22225">
              <a:solidFill>
                <a:srgbClr val="FF99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  <p:pic>
        <p:nvPicPr>
          <p:cNvPr id="38" name="Picture 54" descr="TP_tmp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963" y="5218113"/>
            <a:ext cx="5373687" cy="763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2242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0AD00"/>
                </a:solidFill>
              </a:rPr>
              <a:t>Neutrino detection</a:t>
            </a:r>
            <a:endParaRPr lang="en-US" dirty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609600" y="1845778"/>
            <a:ext cx="7505700" cy="1928813"/>
            <a:chOff x="768" y="384"/>
            <a:chExt cx="4728" cy="1215"/>
          </a:xfrm>
        </p:grpSpPr>
        <p:sp>
          <p:nvSpPr>
            <p:cNvPr id="5" name="Line 4"/>
            <p:cNvSpPr>
              <a:spLocks noChangeShapeType="1"/>
            </p:cNvSpPr>
            <p:nvPr/>
          </p:nvSpPr>
          <p:spPr bwMode="auto">
            <a:xfrm>
              <a:off x="3168" y="384"/>
              <a:ext cx="1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3504" y="624"/>
              <a:ext cx="144" cy="76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>
              <a:off x="3312" y="384"/>
              <a:ext cx="336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>
              <a:off x="3168" y="384"/>
              <a:ext cx="336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3168" y="1152"/>
              <a:ext cx="336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>
              <a:off x="3168" y="384"/>
              <a:ext cx="0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AutoShape 10"/>
            <p:cNvSpPr>
              <a:spLocks noChangeArrowheads="1"/>
            </p:cNvSpPr>
            <p:nvPr/>
          </p:nvSpPr>
          <p:spPr bwMode="auto">
            <a:xfrm>
              <a:off x="2400" y="720"/>
              <a:ext cx="615" cy="306"/>
            </a:xfrm>
            <a:prstGeom prst="rightArrow">
              <a:avLst>
                <a:gd name="adj1" fmla="val 50000"/>
                <a:gd name="adj2" fmla="val 50245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3792" y="576"/>
              <a:ext cx="1704" cy="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/>
                <a:t>Target:</a:t>
              </a:r>
            </a:p>
            <a:p>
              <a:r>
                <a:rPr lang="en-US" sz="1800" dirty="0"/>
                <a:t>surface </a:t>
              </a:r>
              <a:r>
                <a:rPr lang="en-US" sz="1800" i="1" dirty="0"/>
                <a:t>S</a:t>
              </a:r>
              <a:r>
                <a:rPr lang="en-US" sz="1800" dirty="0"/>
                <a:t>, thickness </a:t>
              </a:r>
              <a:r>
                <a:rPr lang="en-US" sz="1800" i="1" dirty="0"/>
                <a:t>dx</a:t>
              </a:r>
            </a:p>
            <a:p>
              <a:r>
                <a:rPr lang="en-US" sz="1800" dirty="0"/>
                <a:t>containing</a:t>
              </a:r>
              <a:r>
                <a:rPr lang="en-US" sz="1800" i="1" dirty="0"/>
                <a:t> n </a:t>
              </a:r>
              <a:r>
                <a:rPr lang="en-US" sz="1800" dirty="0"/>
                <a:t>protons cm</a:t>
              </a:r>
              <a:r>
                <a:rPr lang="en-US" sz="1800" baseline="30000" dirty="0">
                  <a:cs typeface="Times New Roman" charset="0"/>
                </a:rPr>
                <a:t>–</a:t>
              </a:r>
              <a:r>
                <a:rPr lang="en-US" sz="1800" baseline="30000" dirty="0">
                  <a:latin typeface="Symbol" charset="0"/>
                </a:rPr>
                <a:t>3</a:t>
              </a:r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768" y="576"/>
              <a:ext cx="1536" cy="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Incident  </a:t>
              </a:r>
              <a:r>
                <a:rPr lang="en-US" sz="1800" dirty="0">
                  <a:solidFill>
                    <a:srgbClr val="FF0000"/>
                  </a:solidFill>
                  <a:latin typeface="Symbol" charset="0"/>
                </a:rPr>
                <a:t>n</a:t>
              </a:r>
              <a:r>
                <a:rPr lang="en-US" sz="1800" dirty="0">
                  <a:solidFill>
                    <a:srgbClr val="FF0000"/>
                  </a:solidFill>
                </a:rPr>
                <a:t>:</a:t>
              </a:r>
            </a:p>
            <a:p>
              <a:r>
                <a:rPr lang="en-US" sz="1800" dirty="0">
                  <a:solidFill>
                    <a:srgbClr val="FF0000"/>
                  </a:solidFill>
                </a:rPr>
                <a:t>Flux </a:t>
              </a:r>
              <a:r>
                <a:rPr lang="en-US" sz="1800" dirty="0">
                  <a:solidFill>
                    <a:srgbClr val="FF0000"/>
                  </a:solidFill>
                  <a:latin typeface="Symbol" charset="0"/>
                </a:rPr>
                <a:t>F</a:t>
              </a:r>
              <a:r>
                <a:rPr lang="en-US" sz="1800" dirty="0">
                  <a:solidFill>
                    <a:srgbClr val="FF0000"/>
                  </a:solidFill>
                </a:rPr>
                <a:t> [ </a:t>
              </a:r>
              <a:r>
                <a:rPr lang="en-US" sz="1800" dirty="0">
                  <a:solidFill>
                    <a:srgbClr val="FF0000"/>
                  </a:solidFill>
                  <a:latin typeface="Symbol" charset="0"/>
                </a:rPr>
                <a:t>n</a:t>
              </a:r>
              <a:r>
                <a:rPr lang="en-US" sz="1800" dirty="0">
                  <a:solidFill>
                    <a:srgbClr val="FF0000"/>
                  </a:solidFill>
                </a:rPr>
                <a:t> cm</a:t>
              </a:r>
              <a:r>
                <a:rPr lang="en-US" sz="1800" baseline="30000" dirty="0">
                  <a:solidFill>
                    <a:srgbClr val="FF0000"/>
                  </a:solidFill>
                  <a:cs typeface="Times New Roman" charset="0"/>
                </a:rPr>
                <a:t>–</a:t>
              </a:r>
              <a:r>
                <a:rPr lang="en-US" sz="1800" baseline="30000" dirty="0">
                  <a:solidFill>
                    <a:srgbClr val="FF0000"/>
                  </a:solidFill>
                  <a:latin typeface="Symbol" charset="0"/>
                </a:rPr>
                <a:t>2 </a:t>
              </a:r>
              <a:r>
                <a:rPr lang="en-US" sz="1800" dirty="0">
                  <a:solidFill>
                    <a:srgbClr val="FF0000"/>
                  </a:solidFill>
                </a:rPr>
                <a:t>s</a:t>
              </a:r>
              <a:r>
                <a:rPr lang="en-US" sz="1800" baseline="30000" dirty="0">
                  <a:solidFill>
                    <a:srgbClr val="FF0000"/>
                  </a:solidFill>
                  <a:cs typeface="Times New Roman" charset="0"/>
                </a:rPr>
                <a:t>–</a:t>
              </a:r>
              <a:r>
                <a:rPr lang="en-US" sz="1800" baseline="30000" dirty="0">
                  <a:solidFill>
                    <a:srgbClr val="FF0000"/>
                  </a:solidFill>
                  <a:latin typeface="Symbol" charset="0"/>
                </a:rPr>
                <a:t>1 </a:t>
              </a:r>
              <a:r>
                <a:rPr lang="en-US" sz="1800" dirty="0">
                  <a:solidFill>
                    <a:srgbClr val="FF0000"/>
                  </a:solidFill>
                </a:rPr>
                <a:t>]</a:t>
              </a:r>
            </a:p>
            <a:p>
              <a:r>
                <a:rPr lang="en-US" sz="1800" b="0" dirty="0">
                  <a:solidFill>
                    <a:srgbClr val="FF0000"/>
                  </a:solidFill>
                </a:rPr>
                <a:t>(uniform over surface S)</a:t>
              </a:r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3446" y="1368"/>
              <a:ext cx="26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i="1"/>
                <a:t>dx</a:t>
              </a:r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1367" y="649"/>
              <a:ext cx="9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1312" y="822"/>
              <a:ext cx="9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9"/>
          <p:cNvGrpSpPr>
            <a:grpSpLocks/>
          </p:cNvGrpSpPr>
          <p:nvPr/>
        </p:nvGrpSpPr>
        <p:grpSpPr bwMode="auto">
          <a:xfrm>
            <a:off x="136525" y="990116"/>
            <a:ext cx="4676776" cy="400050"/>
            <a:chOff x="86" y="325"/>
            <a:chExt cx="2946" cy="252"/>
          </a:xfrm>
        </p:grpSpPr>
        <p:sp>
          <p:nvSpPr>
            <p:cNvPr id="18" name="Text Box 16"/>
            <p:cNvSpPr txBox="1">
              <a:spLocks noChangeArrowheads="1"/>
            </p:cNvSpPr>
            <p:nvPr/>
          </p:nvSpPr>
          <p:spPr bwMode="auto">
            <a:xfrm>
              <a:off x="86" y="325"/>
              <a:ext cx="2946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/>
                <a:t>Prediction of </a:t>
              </a:r>
              <a:r>
                <a:rPr lang="en-US" sz="2000" dirty="0" smtClean="0"/>
                <a:t>Fermi</a:t>
              </a:r>
              <a:r>
                <a:rPr lang="en-US" sz="2000" dirty="0" smtClean="0">
                  <a:latin typeface="Arial"/>
                </a:rPr>
                <a:t>’</a:t>
              </a:r>
              <a:r>
                <a:rPr lang="en-US" sz="2000" dirty="0" smtClean="0"/>
                <a:t>s </a:t>
              </a:r>
              <a:r>
                <a:rPr lang="en-US" sz="2000" dirty="0"/>
                <a:t>theory: </a:t>
              </a:r>
              <a:r>
                <a:rPr lang="en-US" sz="2000" dirty="0">
                  <a:latin typeface="Symbol" charset="0"/>
                </a:rPr>
                <a:t>n</a:t>
              </a:r>
              <a:r>
                <a:rPr lang="en-US" sz="2000" dirty="0"/>
                <a:t> + p </a:t>
              </a:r>
              <a:r>
                <a:rPr lang="en-US" sz="2000" dirty="0">
                  <a:sym typeface="Symbol" charset="0"/>
                </a:rPr>
                <a:t> </a:t>
              </a:r>
              <a:r>
                <a:rPr lang="en-US" sz="2000" dirty="0"/>
                <a:t>e</a:t>
              </a:r>
              <a:r>
                <a:rPr lang="en-US" sz="2000" baseline="30000" dirty="0"/>
                <a:t>+</a:t>
              </a:r>
              <a:r>
                <a:rPr lang="en-US" sz="2000" dirty="0"/>
                <a:t> + n</a:t>
              </a:r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2048" y="392"/>
              <a:ext cx="10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2"/>
          <p:cNvGrpSpPr>
            <a:grpSpLocks/>
          </p:cNvGrpSpPr>
          <p:nvPr/>
        </p:nvGrpSpPr>
        <p:grpSpPr bwMode="auto">
          <a:xfrm>
            <a:off x="0" y="1320316"/>
            <a:ext cx="9144000" cy="396875"/>
            <a:chOff x="0" y="533"/>
            <a:chExt cx="5760" cy="250"/>
          </a:xfrm>
        </p:grpSpPr>
        <p:sp>
          <p:nvSpPr>
            <p:cNvPr id="21" name="Text Box 20"/>
            <p:cNvSpPr txBox="1">
              <a:spLocks noChangeArrowheads="1"/>
            </p:cNvSpPr>
            <p:nvPr/>
          </p:nvSpPr>
          <p:spPr bwMode="auto">
            <a:xfrm>
              <a:off x="0" y="533"/>
              <a:ext cx="576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 dirty="0">
                  <a:solidFill>
                    <a:srgbClr val="009900"/>
                  </a:solidFill>
                  <a:latin typeface="Symbol" charset="0"/>
                </a:rPr>
                <a:t> n</a:t>
              </a:r>
              <a:r>
                <a:rPr lang="en-US" sz="2000" dirty="0">
                  <a:solidFill>
                    <a:srgbClr val="009900"/>
                  </a:solidFill>
                </a:rPr>
                <a:t> – p interaction probability in thickness </a:t>
              </a:r>
              <a:r>
                <a:rPr lang="en-US" sz="2000" i="1" dirty="0">
                  <a:solidFill>
                    <a:srgbClr val="009900"/>
                  </a:solidFill>
                </a:rPr>
                <a:t>dx</a:t>
              </a:r>
              <a:r>
                <a:rPr lang="en-US" sz="2000" dirty="0">
                  <a:solidFill>
                    <a:srgbClr val="009900"/>
                  </a:solidFill>
                </a:rPr>
                <a:t> of hydrogen-rich material (e.g., H</a:t>
              </a:r>
              <a:r>
                <a:rPr lang="en-US" sz="2000" baseline="-25000" dirty="0">
                  <a:solidFill>
                    <a:srgbClr val="009900"/>
                  </a:solidFill>
                  <a:latin typeface="Symbol" charset="0"/>
                </a:rPr>
                <a:t>2</a:t>
              </a:r>
              <a:r>
                <a:rPr lang="en-US" sz="2000" dirty="0">
                  <a:solidFill>
                    <a:srgbClr val="009900"/>
                  </a:solidFill>
                </a:rPr>
                <a:t>O)</a:t>
              </a:r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>
              <a:off x="86" y="604"/>
              <a:ext cx="104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7"/>
          <p:cNvGrpSpPr>
            <a:grpSpLocks/>
          </p:cNvGrpSpPr>
          <p:nvPr/>
        </p:nvGrpSpPr>
        <p:grpSpPr bwMode="auto">
          <a:xfrm>
            <a:off x="190985" y="3653904"/>
            <a:ext cx="6438900" cy="396875"/>
            <a:chOff x="0" y="2256"/>
            <a:chExt cx="4056" cy="250"/>
          </a:xfrm>
        </p:grpSpPr>
        <p:sp>
          <p:nvSpPr>
            <p:cNvPr id="24" name="Text Box 25"/>
            <p:cNvSpPr txBox="1">
              <a:spLocks noChangeArrowheads="1"/>
            </p:cNvSpPr>
            <p:nvPr/>
          </p:nvSpPr>
          <p:spPr bwMode="auto">
            <a:xfrm>
              <a:off x="0" y="2256"/>
              <a:ext cx="40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/>
                <a:t> </a:t>
              </a:r>
              <a:r>
                <a:rPr lang="en-US" sz="2000" dirty="0">
                  <a:latin typeface="Symbol" charset="0"/>
                </a:rPr>
                <a:t>n</a:t>
              </a:r>
              <a:r>
                <a:rPr lang="en-US" sz="2000" dirty="0"/>
                <a:t> p  interaction rate = </a:t>
              </a:r>
              <a:r>
                <a:rPr lang="en-US" sz="2000" dirty="0">
                  <a:latin typeface="Symbol" charset="0"/>
                </a:rPr>
                <a:t>F</a:t>
              </a:r>
              <a:r>
                <a:rPr lang="en-US" sz="2000" dirty="0"/>
                <a:t> </a:t>
              </a:r>
              <a:r>
                <a:rPr lang="en-US" sz="2000" i="1" dirty="0"/>
                <a:t>S n</a:t>
              </a:r>
              <a:r>
                <a:rPr lang="en-US" sz="2000" dirty="0"/>
                <a:t> </a:t>
              </a:r>
              <a:r>
                <a:rPr lang="en-US" sz="2000" dirty="0">
                  <a:latin typeface="Symbol" charset="0"/>
                </a:rPr>
                <a:t>s</a:t>
              </a:r>
              <a:r>
                <a:rPr lang="en-US" sz="2000" dirty="0"/>
                <a:t> </a:t>
              </a:r>
              <a:r>
                <a:rPr lang="en-US" sz="2000" i="1" dirty="0"/>
                <a:t>dx</a:t>
              </a:r>
              <a:r>
                <a:rPr lang="en-US" sz="2000" dirty="0"/>
                <a:t>  interactions per second</a:t>
              </a:r>
              <a:endParaRPr lang="en-US" sz="2000" i="1" dirty="0"/>
            </a:p>
          </p:txBody>
        </p:sp>
        <p:sp>
          <p:nvSpPr>
            <p:cNvPr id="25" name="Line 26"/>
            <p:cNvSpPr>
              <a:spLocks noChangeShapeType="1"/>
            </p:cNvSpPr>
            <p:nvPr/>
          </p:nvSpPr>
          <p:spPr bwMode="auto">
            <a:xfrm>
              <a:off x="86" y="2331"/>
              <a:ext cx="10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42"/>
          <p:cNvGrpSpPr>
            <a:grpSpLocks/>
          </p:cNvGrpSpPr>
          <p:nvPr/>
        </p:nvGrpSpPr>
        <p:grpSpPr bwMode="auto">
          <a:xfrm>
            <a:off x="469900" y="4050779"/>
            <a:ext cx="8763000" cy="396875"/>
            <a:chOff x="128" y="2405"/>
            <a:chExt cx="5520" cy="250"/>
          </a:xfrm>
        </p:grpSpPr>
        <p:sp>
          <p:nvSpPr>
            <p:cNvPr id="27" name="Text Box 28"/>
            <p:cNvSpPr txBox="1">
              <a:spLocks noChangeArrowheads="1"/>
            </p:cNvSpPr>
            <p:nvPr/>
          </p:nvSpPr>
          <p:spPr bwMode="auto">
            <a:xfrm>
              <a:off x="128" y="2405"/>
              <a:ext cx="552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000" dirty="0"/>
                <a:t> </a:t>
              </a:r>
              <a:r>
                <a:rPr lang="en-US" sz="2000" dirty="0">
                  <a:solidFill>
                    <a:srgbClr val="FF0000"/>
                  </a:solidFill>
                  <a:latin typeface="Symbol" charset="0"/>
                </a:rPr>
                <a:t>s </a:t>
              </a:r>
              <a:r>
                <a:rPr lang="en-US" sz="2000" dirty="0">
                  <a:solidFill>
                    <a:srgbClr val="FF0000"/>
                  </a:solidFill>
                </a:rPr>
                <a:t>: </a:t>
              </a:r>
              <a:r>
                <a:rPr lang="en-US" sz="2000" dirty="0">
                  <a:solidFill>
                    <a:srgbClr val="FF0000"/>
                  </a:solidFill>
                  <a:latin typeface="Symbol" charset="0"/>
                </a:rPr>
                <a:t>n</a:t>
              </a:r>
              <a:r>
                <a:rPr lang="en-US" sz="2000" dirty="0">
                  <a:solidFill>
                    <a:srgbClr val="FF0000"/>
                  </a:solidFill>
                </a:rPr>
                <a:t> – proton cross-section (effective proton area, as seen by the incident </a:t>
              </a:r>
              <a:r>
                <a:rPr lang="en-US" sz="2000" dirty="0">
                  <a:solidFill>
                    <a:srgbClr val="FF0000"/>
                  </a:solidFill>
                  <a:latin typeface="Symbol" charset="0"/>
                </a:rPr>
                <a:t>n </a:t>
              </a:r>
              <a:r>
                <a:rPr lang="en-US" sz="2000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28" name="Line 29"/>
            <p:cNvSpPr>
              <a:spLocks noChangeShapeType="1"/>
            </p:cNvSpPr>
            <p:nvPr/>
          </p:nvSpPr>
          <p:spPr bwMode="auto">
            <a:xfrm>
              <a:off x="418" y="2476"/>
              <a:ext cx="9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30"/>
            <p:cNvSpPr>
              <a:spLocks noChangeShapeType="1"/>
            </p:cNvSpPr>
            <p:nvPr/>
          </p:nvSpPr>
          <p:spPr bwMode="auto">
            <a:xfrm>
              <a:off x="5046" y="2476"/>
              <a:ext cx="9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" name="Group 32"/>
          <p:cNvGrpSpPr>
            <a:grpSpLocks/>
          </p:cNvGrpSpPr>
          <p:nvPr/>
        </p:nvGrpSpPr>
        <p:grpSpPr bwMode="auto">
          <a:xfrm>
            <a:off x="165186" y="4541316"/>
            <a:ext cx="5043487" cy="396875"/>
            <a:chOff x="0" y="2206"/>
            <a:chExt cx="3177" cy="250"/>
          </a:xfrm>
        </p:grpSpPr>
        <p:sp>
          <p:nvSpPr>
            <p:cNvPr id="31" name="Text Box 33"/>
            <p:cNvSpPr txBox="1">
              <a:spLocks noChangeArrowheads="1"/>
            </p:cNvSpPr>
            <p:nvPr/>
          </p:nvSpPr>
          <p:spPr bwMode="auto">
            <a:xfrm>
              <a:off x="0" y="2206"/>
              <a:ext cx="317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/>
                <a:t> </a:t>
              </a:r>
              <a:r>
                <a:rPr lang="en-US" sz="2000" dirty="0">
                  <a:latin typeface="Symbol" charset="0"/>
                </a:rPr>
                <a:t>n</a:t>
              </a:r>
              <a:r>
                <a:rPr lang="en-US" sz="2000" dirty="0"/>
                <a:t> p  interaction probability = </a:t>
              </a:r>
              <a:r>
                <a:rPr lang="en-US" sz="2000" i="1" dirty="0"/>
                <a:t> n</a:t>
              </a:r>
              <a:r>
                <a:rPr lang="en-US" sz="2000" dirty="0"/>
                <a:t> </a:t>
              </a:r>
              <a:r>
                <a:rPr lang="en-US" sz="2000" dirty="0">
                  <a:latin typeface="Symbol" charset="0"/>
                </a:rPr>
                <a:t>s</a:t>
              </a:r>
              <a:r>
                <a:rPr lang="en-US" sz="2000" dirty="0"/>
                <a:t> </a:t>
              </a:r>
              <a:r>
                <a:rPr lang="en-US" sz="2000" i="1" dirty="0"/>
                <a:t>dx </a:t>
              </a:r>
              <a:r>
                <a:rPr lang="en-US" sz="2000" dirty="0"/>
                <a:t>=</a:t>
              </a:r>
              <a:r>
                <a:rPr lang="en-US" sz="2000" i="1" dirty="0"/>
                <a:t> dx </a:t>
              </a:r>
              <a:r>
                <a:rPr lang="en-US" sz="2000" dirty="0">
                  <a:latin typeface="Symbol" charset="0"/>
                </a:rPr>
                <a:t>/ l</a:t>
              </a:r>
            </a:p>
          </p:txBody>
        </p:sp>
        <p:sp>
          <p:nvSpPr>
            <p:cNvPr id="32" name="Line 34"/>
            <p:cNvSpPr>
              <a:spLocks noChangeShapeType="1"/>
            </p:cNvSpPr>
            <p:nvPr/>
          </p:nvSpPr>
          <p:spPr bwMode="auto">
            <a:xfrm>
              <a:off x="86" y="2287"/>
              <a:ext cx="10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Text Box 35"/>
          <p:cNvSpPr txBox="1">
            <a:spLocks noChangeArrowheads="1"/>
          </p:cNvSpPr>
          <p:nvPr/>
        </p:nvSpPr>
        <p:spPr bwMode="auto">
          <a:xfrm>
            <a:off x="411162" y="4927993"/>
            <a:ext cx="80168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009900"/>
                </a:solidFill>
              </a:rPr>
              <a:t>Interaction mean free path: </a:t>
            </a:r>
            <a:r>
              <a:rPr lang="en-US" sz="2000" dirty="0">
                <a:solidFill>
                  <a:srgbClr val="009900"/>
                </a:solidFill>
                <a:latin typeface="Symbol" charset="0"/>
              </a:rPr>
              <a:t>l</a:t>
            </a:r>
            <a:r>
              <a:rPr lang="en-US" sz="2000" dirty="0">
                <a:solidFill>
                  <a:srgbClr val="009900"/>
                </a:solidFill>
              </a:rPr>
              <a:t> = </a:t>
            </a:r>
            <a:r>
              <a:rPr lang="en-US" sz="2000" dirty="0">
                <a:solidFill>
                  <a:srgbClr val="009900"/>
                </a:solidFill>
                <a:latin typeface="Symbol" charset="0"/>
              </a:rPr>
              <a:t>1 /</a:t>
            </a:r>
            <a:r>
              <a:rPr lang="en-US" sz="2000" dirty="0">
                <a:solidFill>
                  <a:srgbClr val="009900"/>
                </a:solidFill>
              </a:rPr>
              <a:t> </a:t>
            </a:r>
            <a:r>
              <a:rPr lang="en-US" sz="2000" i="1" dirty="0">
                <a:solidFill>
                  <a:srgbClr val="009900"/>
                </a:solidFill>
              </a:rPr>
              <a:t>n</a:t>
            </a:r>
            <a:r>
              <a:rPr lang="en-US" sz="2000" dirty="0">
                <a:solidFill>
                  <a:srgbClr val="009900"/>
                </a:solidFill>
              </a:rPr>
              <a:t> </a:t>
            </a:r>
            <a:r>
              <a:rPr lang="en-US" sz="2000" dirty="0">
                <a:solidFill>
                  <a:srgbClr val="009900"/>
                </a:solidFill>
                <a:latin typeface="Symbol" charset="0"/>
              </a:rPr>
              <a:t>s</a:t>
            </a:r>
          </a:p>
          <a:p>
            <a:r>
              <a:rPr lang="en-US" sz="2000" dirty="0">
                <a:solidFill>
                  <a:srgbClr val="D60093"/>
                </a:solidFill>
              </a:rPr>
              <a:t>Interaction probability for finite target thickness </a:t>
            </a:r>
            <a:r>
              <a:rPr lang="en-US" sz="2000" i="1" dirty="0">
                <a:solidFill>
                  <a:srgbClr val="D60093"/>
                </a:solidFill>
              </a:rPr>
              <a:t>T</a:t>
            </a:r>
            <a:r>
              <a:rPr lang="en-US" sz="2000" dirty="0">
                <a:solidFill>
                  <a:srgbClr val="D60093"/>
                </a:solidFill>
              </a:rPr>
              <a:t>  = </a:t>
            </a:r>
            <a:r>
              <a:rPr lang="en-US" sz="2000" dirty="0">
                <a:solidFill>
                  <a:srgbClr val="D60093"/>
                </a:solidFill>
                <a:latin typeface="Symbol" charset="0"/>
              </a:rPr>
              <a:t>1</a:t>
            </a:r>
            <a:r>
              <a:rPr lang="en-US" sz="2000" dirty="0">
                <a:solidFill>
                  <a:srgbClr val="D60093"/>
                </a:solidFill>
              </a:rPr>
              <a:t> – </a:t>
            </a:r>
            <a:r>
              <a:rPr lang="en-US" sz="2000" dirty="0" err="1">
                <a:solidFill>
                  <a:srgbClr val="D60093"/>
                </a:solidFill>
              </a:rPr>
              <a:t>exp</a:t>
            </a:r>
            <a:r>
              <a:rPr lang="en-US" sz="2000" dirty="0">
                <a:solidFill>
                  <a:srgbClr val="D60093"/>
                </a:solidFill>
              </a:rPr>
              <a:t>(</a:t>
            </a:r>
            <a:r>
              <a:rPr lang="en-US" sz="2000" dirty="0">
                <a:solidFill>
                  <a:srgbClr val="D60093"/>
                </a:solidFill>
                <a:cs typeface="Times New Roman" charset="0"/>
              </a:rPr>
              <a:t>–</a:t>
            </a:r>
            <a:r>
              <a:rPr lang="en-US" sz="2000" i="1" dirty="0">
                <a:solidFill>
                  <a:srgbClr val="D60093"/>
                </a:solidFill>
              </a:rPr>
              <a:t>T</a:t>
            </a:r>
            <a:r>
              <a:rPr lang="en-US" sz="2000" dirty="0">
                <a:solidFill>
                  <a:srgbClr val="D60093"/>
                </a:solidFill>
              </a:rPr>
              <a:t> </a:t>
            </a:r>
            <a:r>
              <a:rPr lang="en-US" sz="2000" dirty="0">
                <a:solidFill>
                  <a:srgbClr val="D60093"/>
                </a:solidFill>
                <a:latin typeface="Symbol" charset="0"/>
              </a:rPr>
              <a:t>/ l</a:t>
            </a:r>
            <a:r>
              <a:rPr lang="en-US" sz="2000" dirty="0">
                <a:solidFill>
                  <a:srgbClr val="D60093"/>
                </a:solidFill>
              </a:rPr>
              <a:t>)</a:t>
            </a:r>
          </a:p>
        </p:txBody>
      </p:sp>
      <p:grpSp>
        <p:nvGrpSpPr>
          <p:cNvPr id="34" name="Group 43"/>
          <p:cNvGrpSpPr>
            <a:grpSpLocks/>
          </p:cNvGrpSpPr>
          <p:nvPr/>
        </p:nvGrpSpPr>
        <p:grpSpPr bwMode="auto">
          <a:xfrm>
            <a:off x="379498" y="5620816"/>
            <a:ext cx="7366000" cy="396875"/>
            <a:chOff x="192" y="3318"/>
            <a:chExt cx="4640" cy="250"/>
          </a:xfrm>
        </p:grpSpPr>
        <p:sp>
          <p:nvSpPr>
            <p:cNvPr id="35" name="Text Box 37"/>
            <p:cNvSpPr txBox="1">
              <a:spLocks noChangeArrowheads="1"/>
            </p:cNvSpPr>
            <p:nvPr/>
          </p:nvSpPr>
          <p:spPr bwMode="auto">
            <a:xfrm>
              <a:off x="192" y="3318"/>
              <a:ext cx="464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Symbol" charset="0"/>
                </a:rPr>
                <a:t>s</a:t>
              </a:r>
              <a:r>
                <a:rPr lang="en-US" sz="2000" dirty="0">
                  <a:solidFill>
                    <a:srgbClr val="FF0000"/>
                  </a:solidFill>
                </a:rPr>
                <a:t>( </a:t>
              </a:r>
              <a:r>
                <a:rPr lang="en-US" sz="2000" dirty="0">
                  <a:solidFill>
                    <a:srgbClr val="FF0000"/>
                  </a:solidFill>
                  <a:latin typeface="Symbol" charset="0"/>
                </a:rPr>
                <a:t>n</a:t>
              </a:r>
              <a:r>
                <a:rPr lang="en-US" sz="2000" dirty="0">
                  <a:solidFill>
                    <a:srgbClr val="FF0000"/>
                  </a:solidFill>
                </a:rPr>
                <a:t> p) </a:t>
              </a:r>
              <a:r>
                <a:rPr lang="en-US" sz="2000" dirty="0">
                  <a:solidFill>
                    <a:srgbClr val="FF0000"/>
                  </a:solidFill>
                  <a:sym typeface="Symbol" charset="0"/>
                </a:rPr>
                <a:t></a:t>
              </a:r>
              <a:r>
                <a:rPr lang="en-US" sz="2000" dirty="0">
                  <a:solidFill>
                    <a:srgbClr val="FF0000"/>
                  </a:solidFill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latin typeface="Symbol" charset="0"/>
                </a:rPr>
                <a:t>10</a:t>
              </a:r>
              <a:r>
                <a:rPr lang="en-US" sz="2000" baseline="30000" dirty="0">
                  <a:solidFill>
                    <a:srgbClr val="FF0000"/>
                  </a:solidFill>
                  <a:cs typeface="Times New Roman" charset="0"/>
                </a:rPr>
                <a:t>–</a:t>
              </a:r>
              <a:r>
                <a:rPr lang="en-US" sz="2000" baseline="30000" dirty="0">
                  <a:solidFill>
                    <a:srgbClr val="FF0000"/>
                  </a:solidFill>
                  <a:latin typeface="Symbol" charset="0"/>
                </a:rPr>
                <a:t>4 3</a:t>
              </a:r>
              <a:r>
                <a:rPr lang="en-US" sz="2000" dirty="0">
                  <a:solidFill>
                    <a:srgbClr val="FF0000"/>
                  </a:solidFill>
                </a:rPr>
                <a:t> cm</a:t>
              </a:r>
              <a:r>
                <a:rPr lang="en-US" sz="2000" baseline="30000" dirty="0">
                  <a:solidFill>
                    <a:srgbClr val="FF0000"/>
                  </a:solidFill>
                  <a:latin typeface="Symbol" charset="0"/>
                </a:rPr>
                <a:t>2</a:t>
              </a:r>
              <a:r>
                <a:rPr lang="en-US" sz="2000" dirty="0">
                  <a:solidFill>
                    <a:srgbClr val="FF0000"/>
                  </a:solidFill>
                </a:rPr>
                <a:t> for </a:t>
              </a:r>
              <a:r>
                <a:rPr lang="en-US" sz="2000" dirty="0">
                  <a:solidFill>
                    <a:srgbClr val="FF0000"/>
                  </a:solidFill>
                  <a:latin typeface="Symbol" charset="0"/>
                </a:rPr>
                <a:t>3</a:t>
              </a:r>
              <a:r>
                <a:rPr lang="en-US" sz="2000" dirty="0">
                  <a:solidFill>
                    <a:srgbClr val="FF0000"/>
                  </a:solidFill>
                </a:rPr>
                <a:t> MeV </a:t>
              </a:r>
              <a:r>
                <a:rPr lang="en-US" sz="2000" dirty="0">
                  <a:solidFill>
                    <a:srgbClr val="FF0000"/>
                  </a:solidFill>
                  <a:latin typeface="Symbol" charset="0"/>
                </a:rPr>
                <a:t> n </a:t>
              </a:r>
              <a:r>
                <a:rPr lang="en-US" sz="2000" dirty="0">
                  <a:solidFill>
                    <a:srgbClr val="FF0000"/>
                  </a:solidFill>
                </a:rPr>
                <a:t>  </a:t>
              </a:r>
              <a:r>
                <a:rPr lang="en-US" sz="2000" dirty="0">
                  <a:solidFill>
                    <a:srgbClr val="FF0000"/>
                  </a:solidFill>
                  <a:sym typeface="Symbol" charset="0"/>
                </a:rPr>
                <a:t></a:t>
              </a:r>
              <a:r>
                <a:rPr lang="en-US" sz="2000" dirty="0">
                  <a:solidFill>
                    <a:srgbClr val="FF0000"/>
                  </a:solidFill>
                </a:rPr>
                <a:t>   </a:t>
              </a:r>
              <a:r>
                <a:rPr lang="en-US" sz="2000" dirty="0">
                  <a:solidFill>
                    <a:srgbClr val="FF0000"/>
                  </a:solidFill>
                  <a:latin typeface="Symbol" charset="0"/>
                </a:rPr>
                <a:t>l</a:t>
              </a:r>
              <a:r>
                <a:rPr lang="en-US" sz="2000" dirty="0">
                  <a:solidFill>
                    <a:srgbClr val="FF0000"/>
                  </a:solidFill>
                </a:rPr>
                <a:t> </a:t>
              </a:r>
              <a:r>
                <a:rPr lang="en-US" sz="2000" dirty="0">
                  <a:solidFill>
                    <a:srgbClr val="FF0000"/>
                  </a:solidFill>
                  <a:sym typeface="Symbol" charset="0"/>
                </a:rPr>
                <a:t></a:t>
              </a:r>
              <a:r>
                <a:rPr lang="en-US" sz="2000" dirty="0">
                  <a:solidFill>
                    <a:srgbClr val="FF0000"/>
                  </a:solidFill>
                </a:rPr>
                <a:t> 150 light-years of water !</a:t>
              </a:r>
            </a:p>
          </p:txBody>
        </p:sp>
        <p:sp>
          <p:nvSpPr>
            <p:cNvPr id="36" name="Line 38"/>
            <p:cNvSpPr>
              <a:spLocks noChangeShapeType="1"/>
            </p:cNvSpPr>
            <p:nvPr/>
          </p:nvSpPr>
          <p:spPr bwMode="auto">
            <a:xfrm>
              <a:off x="422" y="3403"/>
              <a:ext cx="104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39"/>
            <p:cNvSpPr>
              <a:spLocks noChangeShapeType="1"/>
            </p:cNvSpPr>
            <p:nvPr/>
          </p:nvSpPr>
          <p:spPr bwMode="auto">
            <a:xfrm>
              <a:off x="2208" y="3443"/>
              <a:ext cx="104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8" name="Text Box 41"/>
          <p:cNvSpPr txBox="1">
            <a:spLocks noChangeArrowheads="1"/>
          </p:cNvSpPr>
          <p:nvPr/>
        </p:nvSpPr>
        <p:spPr bwMode="auto">
          <a:xfrm>
            <a:off x="1242581" y="6127758"/>
            <a:ext cx="6231644" cy="677108"/>
          </a:xfrm>
          <a:prstGeom prst="rect">
            <a:avLst/>
          </a:prstGeom>
          <a:noFill/>
          <a:ln w="38100" cmpd="sng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/>
              <a:t> </a:t>
            </a:r>
            <a:r>
              <a:rPr lang="en-US" dirty="0"/>
              <a:t>Interaction probability  </a:t>
            </a:r>
            <a:r>
              <a:rPr lang="en-US" dirty="0">
                <a:sym typeface="Symbol" charset="0"/>
              </a:rPr>
              <a:t></a:t>
            </a:r>
            <a:r>
              <a:rPr lang="en-US" dirty="0"/>
              <a:t> </a:t>
            </a:r>
            <a:r>
              <a:rPr lang="en-US" i="1" dirty="0"/>
              <a:t>T </a:t>
            </a:r>
            <a:r>
              <a:rPr lang="en-US" dirty="0">
                <a:latin typeface="Symbol" charset="0"/>
              </a:rPr>
              <a:t>/ l</a:t>
            </a:r>
            <a:r>
              <a:rPr lang="en-US" dirty="0"/>
              <a:t> very small (</a:t>
            </a:r>
            <a:r>
              <a:rPr lang="en-US" dirty="0">
                <a:cs typeface="Times New Roman" charset="0"/>
              </a:rPr>
              <a:t>~</a:t>
            </a:r>
            <a:r>
              <a:rPr lang="en-US" dirty="0">
                <a:latin typeface="Symbol" charset="0"/>
              </a:rPr>
              <a:t>10</a:t>
            </a:r>
            <a:r>
              <a:rPr lang="en-US" baseline="30000" dirty="0">
                <a:cs typeface="Times New Roman" charset="0"/>
              </a:rPr>
              <a:t>–</a:t>
            </a:r>
            <a:r>
              <a:rPr lang="en-US" baseline="30000" dirty="0">
                <a:latin typeface="Symbol" charset="0"/>
              </a:rPr>
              <a:t>18</a:t>
            </a:r>
            <a:r>
              <a:rPr lang="en-US" dirty="0"/>
              <a:t> per </a:t>
            </a:r>
            <a:r>
              <a:rPr lang="en-US" dirty="0" smtClean="0"/>
              <a:t>meter </a:t>
            </a:r>
            <a:r>
              <a:rPr lang="en-US" dirty="0"/>
              <a:t>H</a:t>
            </a:r>
            <a:r>
              <a:rPr lang="en-US" baseline="-25000" dirty="0">
                <a:latin typeface="Symbol" charset="0"/>
              </a:rPr>
              <a:t>2</a:t>
            </a:r>
            <a:r>
              <a:rPr lang="en-US" dirty="0"/>
              <a:t>O)</a:t>
            </a:r>
          </a:p>
          <a:p>
            <a:r>
              <a:rPr lang="en-US" dirty="0"/>
              <a:t> </a:t>
            </a:r>
            <a:r>
              <a:rPr lang="en-US" dirty="0">
                <a:sym typeface="Symbol" charset="0"/>
              </a:rPr>
              <a:t> need very intense sources  for  antineutrino detection </a:t>
            </a:r>
            <a:r>
              <a:rPr lang="en-US" dirty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64300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 smtClean="0"/>
              <a:t>Parity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019706"/>
              </p:ext>
            </p:extLst>
          </p:nvPr>
        </p:nvGraphicFramePr>
        <p:xfrm>
          <a:off x="592011" y="1131999"/>
          <a:ext cx="6946475" cy="43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264" name="Equation" r:id="rId3" imgW="3632200" imgH="228600" progId="Equation.3">
                  <p:embed/>
                </p:oleObj>
              </mc:Choice>
              <mc:Fallback>
                <p:oleObj name="Equation" r:id="rId3" imgW="36322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011" y="1131999"/>
                        <a:ext cx="6946475" cy="436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5370614"/>
              </p:ext>
            </p:extLst>
          </p:nvPr>
        </p:nvGraphicFramePr>
        <p:xfrm>
          <a:off x="591099" y="1709015"/>
          <a:ext cx="7046801" cy="4908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265" name="Equation" r:id="rId5" imgW="3822700" imgH="266700" progId="Equation.3">
                  <p:embed/>
                </p:oleObj>
              </mc:Choice>
              <mc:Fallback>
                <p:oleObj name="Equation" r:id="rId5" imgW="3822700" imgH="26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099" y="1709015"/>
                        <a:ext cx="7046801" cy="4908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3646388" y="2191278"/>
            <a:ext cx="39322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rgbClr val="009900"/>
                </a:solidFill>
                <a:cs typeface="+mn-cs"/>
              </a:rPr>
              <a:t>(all three components change sign)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279321"/>
              </p:ext>
            </p:extLst>
          </p:nvPr>
        </p:nvGraphicFramePr>
        <p:xfrm>
          <a:off x="570759" y="2626484"/>
          <a:ext cx="5367466" cy="504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266" name="Equation" r:id="rId7" imgW="2832100" imgH="266700" progId="Equation.3">
                  <p:embed/>
                </p:oleObj>
              </mc:Choice>
              <mc:Fallback>
                <p:oleObj name="Equation" r:id="rId7" imgW="2832100" imgH="26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759" y="2626484"/>
                        <a:ext cx="5367466" cy="5046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3440764" y="3134032"/>
            <a:ext cx="42513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rgbClr val="FF0000"/>
                </a:solidFill>
                <a:cs typeface="+mn-cs"/>
              </a:rPr>
              <a:t>(the three components do not change)</a:t>
            </a:r>
          </a:p>
        </p:txBody>
      </p:sp>
      <p:grpSp>
        <p:nvGrpSpPr>
          <p:cNvPr id="9" name="Group 16"/>
          <p:cNvGrpSpPr>
            <a:grpSpLocks/>
          </p:cNvGrpSpPr>
          <p:nvPr/>
        </p:nvGrpSpPr>
        <p:grpSpPr bwMode="auto">
          <a:xfrm>
            <a:off x="591099" y="3617833"/>
            <a:ext cx="8318500" cy="952500"/>
            <a:chOff x="38" y="1982"/>
            <a:chExt cx="5240" cy="600"/>
          </a:xfrm>
        </p:grpSpPr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84" y="1982"/>
              <a:ext cx="519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cs typeface="+mn-cs"/>
                </a:rPr>
                <a:t>Spin s : same </a:t>
              </a:r>
              <a:r>
                <a:rPr lang="en-US" dirty="0" err="1">
                  <a:cs typeface="+mn-cs"/>
                </a:rPr>
                <a:t>behaviour</a:t>
              </a:r>
              <a:r>
                <a:rPr lang="en-US" dirty="0">
                  <a:cs typeface="+mn-cs"/>
                </a:rPr>
                <a:t> as for angular momentum ( s </a:t>
              </a:r>
              <a:r>
                <a:rPr lang="en-US" dirty="0">
                  <a:cs typeface="+mn-cs"/>
                  <a:sym typeface="Symbol" charset="0"/>
                </a:rPr>
                <a:t> s ) </a:t>
              </a:r>
              <a:endParaRPr lang="en-US" dirty="0">
                <a:cs typeface="+mn-cs"/>
              </a:endParaRP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426" y="2049"/>
              <a:ext cx="7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38" y="2330"/>
              <a:ext cx="3431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dirty="0">
                  <a:cs typeface="+mn-cs"/>
                </a:rPr>
                <a:t>            </a:t>
              </a:r>
              <a:r>
                <a:rPr lang="en-US" sz="2000" dirty="0" smtClean="0">
                  <a:cs typeface="+mn-cs"/>
                </a:rPr>
                <a:t>    </a:t>
              </a:r>
              <a:r>
                <a:rPr lang="en-US" dirty="0" smtClean="0">
                  <a:solidFill>
                    <a:srgbClr val="FF0000"/>
                  </a:solidFill>
                  <a:cs typeface="+mn-cs"/>
                </a:rPr>
                <a:t>a </a:t>
              </a:r>
              <a:r>
                <a:rPr lang="en-US" dirty="0">
                  <a:solidFill>
                    <a:srgbClr val="FF0000"/>
                  </a:solidFill>
                  <a:cs typeface="+mn-cs"/>
                </a:rPr>
                <a:t>scalar term of  type  s </a:t>
              </a:r>
              <a:r>
                <a:rPr lang="en-US" dirty="0">
                  <a:solidFill>
                    <a:srgbClr val="FF0000"/>
                  </a:solidFill>
                  <a:cs typeface="Times New Roman" charset="0"/>
                </a:rPr>
                <a:t>· </a:t>
              </a:r>
              <a:r>
                <a:rPr lang="en-US" i="1" dirty="0">
                  <a:solidFill>
                    <a:srgbClr val="FF0000"/>
                  </a:solidFill>
                  <a:cs typeface="Times New Roman" charset="0"/>
                </a:rPr>
                <a:t>p</a:t>
              </a:r>
              <a:r>
                <a:rPr lang="en-US" dirty="0">
                  <a:solidFill>
                    <a:srgbClr val="FF0000"/>
                  </a:solidFill>
                  <a:cs typeface="Times New Roman" charset="0"/>
                </a:rPr>
                <a:t> changes sign under </a:t>
              </a:r>
              <a:r>
                <a:rPr lang="en-US" i="1" dirty="0">
                  <a:solidFill>
                    <a:srgbClr val="FF0000"/>
                  </a:solidFill>
                  <a:cs typeface="Times New Roman" charset="0"/>
                </a:rPr>
                <a:t>P</a:t>
              </a:r>
              <a:r>
                <a:rPr lang="en-US" dirty="0">
                  <a:solidFill>
                    <a:srgbClr val="FF0000"/>
                  </a:solidFill>
                  <a:cs typeface="+mn-cs"/>
                </a:rPr>
                <a:t> </a:t>
              </a:r>
              <a:endParaRPr lang="en-US" sz="2000" dirty="0">
                <a:cs typeface="+mn-cs"/>
              </a:endParaRPr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>
              <a:off x="1873" y="2414"/>
              <a:ext cx="119" cy="5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" name="AutoShape 15"/>
            <p:cNvSpPr>
              <a:spLocks noChangeArrowheads="1"/>
            </p:cNvSpPr>
            <p:nvPr/>
          </p:nvSpPr>
          <p:spPr bwMode="auto">
            <a:xfrm>
              <a:off x="184" y="2384"/>
              <a:ext cx="336" cy="192"/>
            </a:xfrm>
            <a:prstGeom prst="rightArrow">
              <a:avLst>
                <a:gd name="adj1" fmla="val 50000"/>
                <a:gd name="adj2" fmla="val 4375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grpSp>
        <p:nvGrpSpPr>
          <p:cNvPr id="18" name="Group 20"/>
          <p:cNvGrpSpPr>
            <a:grpSpLocks/>
          </p:cNvGrpSpPr>
          <p:nvPr/>
        </p:nvGrpSpPr>
        <p:grpSpPr bwMode="auto">
          <a:xfrm>
            <a:off x="674443" y="4681369"/>
            <a:ext cx="5834063" cy="646113"/>
            <a:chOff x="192" y="2640"/>
            <a:chExt cx="3675" cy="407"/>
          </a:xfrm>
        </p:grpSpPr>
        <p:sp>
          <p:nvSpPr>
            <p:cNvPr id="19" name="Text Box 17"/>
            <p:cNvSpPr txBox="1">
              <a:spLocks noChangeArrowheads="1"/>
            </p:cNvSpPr>
            <p:nvPr/>
          </p:nvSpPr>
          <p:spPr bwMode="auto">
            <a:xfrm>
              <a:off x="192" y="2640"/>
              <a:ext cx="3675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00FF"/>
                  </a:solidFill>
                  <a:cs typeface="+mn-cs"/>
                </a:rPr>
                <a:t>If the transition probability for a certain process depends on</a:t>
              </a:r>
            </a:p>
            <a:p>
              <a:pPr>
                <a:defRPr/>
              </a:pPr>
              <a:r>
                <a:rPr lang="en-US" dirty="0">
                  <a:solidFill>
                    <a:srgbClr val="0000FF"/>
                  </a:solidFill>
                  <a:cs typeface="+mn-cs"/>
                </a:rPr>
                <a:t>a term of type  s </a:t>
              </a:r>
              <a:r>
                <a:rPr lang="en-US" dirty="0">
                  <a:solidFill>
                    <a:srgbClr val="0000FF"/>
                  </a:solidFill>
                  <a:cs typeface="Times New Roman" charset="0"/>
                </a:rPr>
                <a:t>·</a:t>
              </a:r>
              <a:r>
                <a:rPr lang="en-US" dirty="0">
                  <a:solidFill>
                    <a:srgbClr val="0000FF"/>
                  </a:solidFill>
                  <a:cs typeface="+mn-cs"/>
                </a:rPr>
                <a:t> </a:t>
              </a:r>
              <a:r>
                <a:rPr lang="en-US" i="1" dirty="0">
                  <a:solidFill>
                    <a:srgbClr val="0000FF"/>
                  </a:solidFill>
                  <a:cs typeface="+mn-cs"/>
                </a:rPr>
                <a:t>p</a:t>
              </a:r>
              <a:r>
                <a:rPr lang="en-US" dirty="0">
                  <a:solidFill>
                    <a:srgbClr val="0000FF"/>
                  </a:solidFill>
                  <a:cs typeface="+mn-cs"/>
                </a:rPr>
                <a:t>  , the process violates parity invariance</a:t>
              </a:r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1134" y="2881"/>
              <a:ext cx="98" cy="0"/>
            </a:xfrm>
            <a:prstGeom prst="line">
              <a:avLst/>
            </a:prstGeom>
            <a:noFill/>
            <a:ln w="28575">
              <a:solidFill>
                <a:srgbClr val="3366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n>
                  <a:solidFill>
                    <a:srgbClr val="0000FF"/>
                  </a:solidFill>
                </a:ln>
                <a:solidFill>
                  <a:srgbClr val="0000FF"/>
                </a:solidFill>
                <a:cs typeface="+mn-cs"/>
              </a:endParaRPr>
            </a:p>
          </p:txBody>
        </p:sp>
      </p:grpSp>
      <p:sp>
        <p:nvSpPr>
          <p:cNvPr id="24" name="Line 9"/>
          <p:cNvSpPr>
            <a:spLocks noChangeShapeType="1"/>
          </p:cNvSpPr>
          <p:nvPr/>
        </p:nvSpPr>
        <p:spPr bwMode="auto">
          <a:xfrm>
            <a:off x="5988804" y="3740000"/>
            <a:ext cx="123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5" name="Line 9"/>
          <p:cNvSpPr>
            <a:spLocks noChangeShapeType="1"/>
          </p:cNvSpPr>
          <p:nvPr/>
        </p:nvSpPr>
        <p:spPr bwMode="auto">
          <a:xfrm>
            <a:off x="5641136" y="3744521"/>
            <a:ext cx="123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6" name="Line 13"/>
          <p:cNvSpPr>
            <a:spLocks noChangeShapeType="1"/>
          </p:cNvSpPr>
          <p:nvPr/>
        </p:nvSpPr>
        <p:spPr bwMode="auto">
          <a:xfrm>
            <a:off x="3766557" y="4302862"/>
            <a:ext cx="189914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7" name="Line 18"/>
          <p:cNvSpPr>
            <a:spLocks noChangeShapeType="1"/>
          </p:cNvSpPr>
          <p:nvPr/>
        </p:nvSpPr>
        <p:spPr bwMode="auto">
          <a:xfrm>
            <a:off x="2417095" y="5055248"/>
            <a:ext cx="155575" cy="0"/>
          </a:xfrm>
          <a:prstGeom prst="line">
            <a:avLst/>
          </a:prstGeom>
          <a:noFill/>
          <a:ln w="28575">
            <a:solidFill>
              <a:srgbClr val="3366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n>
                <a:solidFill>
                  <a:srgbClr val="0000FF"/>
                </a:solidFill>
              </a:ln>
              <a:solidFill>
                <a:srgbClr val="0000FF"/>
              </a:solidFill>
              <a:cs typeface="+mn-cs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458777" y="5459754"/>
            <a:ext cx="8112330" cy="1313546"/>
            <a:chOff x="458777" y="5459754"/>
            <a:chExt cx="8112330" cy="1313546"/>
          </a:xfrm>
        </p:grpSpPr>
        <p:sp>
          <p:nvSpPr>
            <p:cNvPr id="3" name="Rounded Rectangle 2"/>
            <p:cNvSpPr/>
            <p:nvPr/>
          </p:nvSpPr>
          <p:spPr>
            <a:xfrm>
              <a:off x="458777" y="5460160"/>
              <a:ext cx="8112330" cy="1313140"/>
            </a:xfrm>
            <a:prstGeom prst="roundRect">
              <a:avLst/>
            </a:prstGeom>
            <a:solidFill>
              <a:srgbClr val="D4D4D6"/>
            </a:solidFill>
            <a:ln w="57150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 Box 21"/>
            <p:cNvSpPr txBox="1">
              <a:spLocks noChangeArrowheads="1"/>
            </p:cNvSpPr>
            <p:nvPr/>
          </p:nvSpPr>
          <p:spPr bwMode="auto">
            <a:xfrm>
              <a:off x="743416" y="5459754"/>
              <a:ext cx="7199121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 smtClean="0"/>
                <a:t>Tau-theta </a:t>
              </a:r>
              <a:r>
                <a:rPr lang="en-US" sz="1800" dirty="0" smtClean="0">
                  <a:cs typeface="+mn-cs"/>
                </a:rPr>
                <a:t>puzzle </a:t>
              </a:r>
              <a:r>
                <a:rPr lang="en-US" sz="1800" dirty="0">
                  <a:cs typeface="+mn-cs"/>
                </a:rPr>
                <a:t>in the early </a:t>
              </a:r>
              <a:r>
                <a:rPr lang="en-US" sz="1800" dirty="0" smtClean="0">
                  <a:latin typeface="Symbol" charset="0"/>
                  <a:cs typeface="+mn-cs"/>
                </a:rPr>
                <a:t>1950</a:t>
              </a:r>
              <a:r>
                <a:rPr lang="en-US" dirty="0" smtClean="0">
                  <a:latin typeface="Arial"/>
                </a:rPr>
                <a:t>’</a:t>
              </a:r>
              <a:r>
                <a:rPr lang="en-US" sz="1800" dirty="0" smtClean="0">
                  <a:cs typeface="+mn-cs"/>
                </a:rPr>
                <a:t>s :</a:t>
              </a:r>
            </a:p>
            <a:p>
              <a:pPr>
                <a:defRPr/>
              </a:pPr>
              <a:r>
                <a:rPr lang="en-US" dirty="0"/>
                <a:t>	</a:t>
              </a:r>
              <a:r>
                <a:rPr lang="en-US" dirty="0" smtClean="0"/>
                <a:t>		</a:t>
              </a:r>
              <a:r>
                <a:rPr lang="en-US" sz="1800" dirty="0" smtClean="0">
                  <a:cs typeface="+mn-cs"/>
                </a:rPr>
                <a:t> </a:t>
              </a:r>
              <a:r>
                <a:rPr lang="en-US" sz="1800" dirty="0">
                  <a:cs typeface="+mn-cs"/>
                </a:rPr>
                <a:t>the decays  K</a:t>
              </a:r>
              <a:r>
                <a:rPr lang="en-US" sz="2000" baseline="30000" dirty="0">
                  <a:cs typeface="+mn-cs"/>
                </a:rPr>
                <a:t>+</a:t>
              </a:r>
              <a:r>
                <a:rPr lang="en-US" sz="1800" dirty="0">
                  <a:cs typeface="+mn-cs"/>
                </a:rPr>
                <a:t> </a:t>
              </a:r>
              <a:r>
                <a:rPr lang="en-US" sz="1800" dirty="0">
                  <a:cs typeface="+mn-cs"/>
                  <a:sym typeface="Symbol" charset="0"/>
                </a:rPr>
                <a:t> </a:t>
              </a:r>
              <a:r>
                <a:rPr lang="en-US" sz="1800" dirty="0">
                  <a:latin typeface="Symbol" charset="0"/>
                  <a:cs typeface="+mn-cs"/>
                </a:rPr>
                <a:t>p</a:t>
              </a:r>
              <a:r>
                <a:rPr lang="en-US" sz="2000" baseline="30000" dirty="0">
                  <a:cs typeface="+mn-cs"/>
                </a:rPr>
                <a:t>+ </a:t>
              </a:r>
              <a:r>
                <a:rPr lang="en-US" sz="1800" dirty="0">
                  <a:latin typeface="Symbol" charset="0"/>
                  <a:cs typeface="+mn-cs"/>
                </a:rPr>
                <a:t>p</a:t>
              </a:r>
              <a:r>
                <a:rPr lang="en-US" sz="1800" dirty="0">
                  <a:latin typeface="Symbol" charset="0"/>
                  <a:cs typeface="Times New Roman" charset="0"/>
                </a:rPr>
                <a:t>°</a:t>
              </a:r>
              <a:r>
                <a:rPr lang="en-US" sz="1800" dirty="0">
                  <a:cs typeface="+mn-cs"/>
                </a:rPr>
                <a:t> and K</a:t>
              </a:r>
              <a:r>
                <a:rPr lang="en-US" sz="2000" baseline="30000" dirty="0">
                  <a:cs typeface="+mn-cs"/>
                </a:rPr>
                <a:t>+</a:t>
              </a:r>
              <a:r>
                <a:rPr lang="en-US" sz="1800" dirty="0">
                  <a:cs typeface="+mn-cs"/>
                </a:rPr>
                <a:t> </a:t>
              </a:r>
              <a:r>
                <a:rPr lang="en-US" sz="1800" dirty="0">
                  <a:cs typeface="+mn-cs"/>
                  <a:sym typeface="Symbol" charset="0"/>
                </a:rPr>
                <a:t> </a:t>
              </a:r>
              <a:r>
                <a:rPr lang="en-US" sz="1800" dirty="0">
                  <a:cs typeface="+mn-cs"/>
                </a:rPr>
                <a:t>3 </a:t>
              </a:r>
              <a:r>
                <a:rPr lang="en-US" sz="1800" dirty="0">
                  <a:latin typeface="Symbol" charset="0"/>
                  <a:cs typeface="+mn-cs"/>
                </a:rPr>
                <a:t>p</a:t>
              </a:r>
              <a:r>
                <a:rPr lang="en-US" sz="1800" dirty="0">
                  <a:cs typeface="+mn-cs"/>
                </a:rPr>
                <a:t> (</a:t>
              </a:r>
              <a:r>
                <a:rPr lang="en-US" sz="1800" dirty="0">
                  <a:latin typeface="Symbol" charset="0"/>
                  <a:cs typeface="+mn-cs"/>
                </a:rPr>
                <a:t>p</a:t>
              </a:r>
              <a:r>
                <a:rPr lang="en-US" sz="2000" baseline="30000" dirty="0">
                  <a:cs typeface="+mn-cs"/>
                </a:rPr>
                <a:t>+ </a:t>
              </a:r>
              <a:r>
                <a:rPr lang="en-US" sz="1800" dirty="0">
                  <a:latin typeface="Symbol" charset="0"/>
                  <a:cs typeface="+mn-cs"/>
                </a:rPr>
                <a:t>p</a:t>
              </a:r>
              <a:r>
                <a:rPr lang="en-US" sz="2000" baseline="30000" dirty="0">
                  <a:cs typeface="+mn-cs"/>
                </a:rPr>
                <a:t>+ </a:t>
              </a:r>
              <a:r>
                <a:rPr lang="en-US" sz="1800" dirty="0">
                  <a:latin typeface="Symbol" charset="0"/>
                  <a:cs typeface="+mn-cs"/>
                </a:rPr>
                <a:t>p </a:t>
              </a:r>
              <a:r>
                <a:rPr lang="en-US" sz="2000" baseline="30000" dirty="0">
                  <a:cs typeface="Times New Roman" charset="0"/>
                </a:rPr>
                <a:t>–</a:t>
              </a:r>
              <a:r>
                <a:rPr lang="en-US" sz="2000" baseline="30000" dirty="0">
                  <a:cs typeface="+mn-cs"/>
                </a:rPr>
                <a:t> </a:t>
              </a:r>
              <a:r>
                <a:rPr lang="en-US" sz="1800" dirty="0">
                  <a:cs typeface="+mn-cs"/>
                </a:rPr>
                <a:t>and </a:t>
              </a:r>
              <a:r>
                <a:rPr lang="en-US" sz="1800" dirty="0">
                  <a:latin typeface="Symbol" charset="0"/>
                  <a:cs typeface="+mn-cs"/>
                </a:rPr>
                <a:t>p</a:t>
              </a:r>
              <a:r>
                <a:rPr lang="en-US" sz="2000" baseline="30000" dirty="0">
                  <a:cs typeface="+mn-cs"/>
                </a:rPr>
                <a:t>+ </a:t>
              </a:r>
              <a:r>
                <a:rPr lang="en-US" sz="1800" dirty="0">
                  <a:latin typeface="Symbol" charset="0"/>
                  <a:cs typeface="+mn-cs"/>
                </a:rPr>
                <a:t>p</a:t>
              </a:r>
              <a:r>
                <a:rPr lang="en-US" sz="1800" dirty="0">
                  <a:latin typeface="Symbol" charset="0"/>
                  <a:cs typeface="Times New Roman" charset="0"/>
                </a:rPr>
                <a:t>° </a:t>
              </a:r>
              <a:r>
                <a:rPr lang="en-US" sz="1800" dirty="0">
                  <a:latin typeface="Symbol" charset="0"/>
                  <a:cs typeface="+mn-cs"/>
                </a:rPr>
                <a:t>p</a:t>
              </a:r>
              <a:r>
                <a:rPr lang="en-US" sz="1800" dirty="0">
                  <a:latin typeface="Symbol" charset="0"/>
                  <a:cs typeface="Times New Roman" charset="0"/>
                </a:rPr>
                <a:t>°</a:t>
              </a:r>
              <a:r>
                <a:rPr lang="en-US" sz="1800" dirty="0">
                  <a:cs typeface="+mn-cs"/>
                </a:rPr>
                <a:t> )</a:t>
              </a:r>
            </a:p>
          </p:txBody>
        </p:sp>
        <p:sp>
          <p:nvSpPr>
            <p:cNvPr id="23" name="Text Box 22"/>
            <p:cNvSpPr txBox="1">
              <a:spLocks noChangeArrowheads="1"/>
            </p:cNvSpPr>
            <p:nvPr/>
          </p:nvSpPr>
          <p:spPr bwMode="auto">
            <a:xfrm>
              <a:off x="478032" y="6122473"/>
              <a:ext cx="8093075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800" dirty="0">
                  <a:solidFill>
                    <a:srgbClr val="FF0000"/>
                  </a:solidFill>
                  <a:cs typeface="+mn-cs"/>
                </a:rPr>
                <a:t>A system of  two </a:t>
              </a:r>
              <a:r>
                <a:rPr lang="en-US" sz="1800" dirty="0">
                  <a:solidFill>
                    <a:srgbClr val="FF0000"/>
                  </a:solidFill>
                  <a:latin typeface="Symbol" charset="0"/>
                  <a:cs typeface="+mn-cs"/>
                </a:rPr>
                <a:t>p</a:t>
              </a:r>
              <a:r>
                <a:rPr lang="en-US" sz="1800" dirty="0">
                  <a:solidFill>
                    <a:srgbClr val="FF0000"/>
                  </a:solidFill>
                  <a:cs typeface="+mn-cs"/>
                </a:rPr>
                <a:t> – mesons and a system of three </a:t>
              </a:r>
              <a:r>
                <a:rPr lang="en-US" sz="1800" dirty="0">
                  <a:solidFill>
                    <a:srgbClr val="FF0000"/>
                  </a:solidFill>
                  <a:latin typeface="Symbol" charset="0"/>
                  <a:cs typeface="+mn-cs"/>
                </a:rPr>
                <a:t>p </a:t>
              </a:r>
              <a:r>
                <a:rPr lang="en-US" sz="1800" dirty="0">
                  <a:solidFill>
                    <a:srgbClr val="FF0000"/>
                  </a:solidFill>
                  <a:cs typeface="+mn-cs"/>
                </a:rPr>
                <a:t>– mesons, both in a state of</a:t>
              </a:r>
            </a:p>
            <a:p>
              <a:pPr>
                <a:defRPr/>
              </a:pPr>
              <a:r>
                <a:rPr lang="en-US" sz="1800" dirty="0">
                  <a:solidFill>
                    <a:srgbClr val="FF0000"/>
                  </a:solidFill>
                  <a:cs typeface="+mn-cs"/>
                </a:rPr>
                <a:t>total angular momentum =</a:t>
              </a:r>
              <a:r>
                <a:rPr lang="en-US" sz="1800" dirty="0">
                  <a:solidFill>
                    <a:srgbClr val="FF0000"/>
                  </a:solidFill>
                  <a:latin typeface="Symbol" charset="0"/>
                  <a:cs typeface="+mn-cs"/>
                </a:rPr>
                <a:t> 0</a:t>
              </a:r>
              <a:r>
                <a:rPr lang="en-US" sz="1800" dirty="0">
                  <a:solidFill>
                    <a:srgbClr val="FF0000"/>
                  </a:solidFill>
                  <a:cs typeface="+mn-cs"/>
                </a:rPr>
                <a:t>, have  OPPOSITE  PARITIES</a:t>
              </a:r>
            </a:p>
          </p:txBody>
        </p:sp>
      </p:grpSp>
      <p:sp>
        <p:nvSpPr>
          <p:cNvPr id="29" name="Text Box 9"/>
          <p:cNvSpPr txBox="1">
            <a:spLocks noChangeArrowheads="1"/>
          </p:cNvSpPr>
          <p:nvPr/>
        </p:nvSpPr>
        <p:spPr bwMode="auto">
          <a:xfrm>
            <a:off x="5566427" y="941141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1" dirty="0">
                <a:solidFill>
                  <a:srgbClr val="FF0000"/>
                </a:solidFill>
                <a:cs typeface="+mn-cs"/>
              </a:rPr>
              <a:t>P</a:t>
            </a:r>
          </a:p>
        </p:txBody>
      </p:sp>
      <p:sp>
        <p:nvSpPr>
          <p:cNvPr id="30" name="Text Box 9"/>
          <p:cNvSpPr txBox="1">
            <a:spLocks noChangeArrowheads="1"/>
          </p:cNvSpPr>
          <p:nvPr/>
        </p:nvSpPr>
        <p:spPr bwMode="auto">
          <a:xfrm>
            <a:off x="5242619" y="1530131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1" dirty="0">
                <a:solidFill>
                  <a:srgbClr val="FF0000"/>
                </a:solidFill>
                <a:cs typeface="+mn-cs"/>
              </a:rPr>
              <a:t>P</a:t>
            </a:r>
          </a:p>
        </p:txBody>
      </p:sp>
      <p:sp>
        <p:nvSpPr>
          <p:cNvPr id="31" name="Text Box 9"/>
          <p:cNvSpPr txBox="1">
            <a:spLocks noChangeArrowheads="1"/>
          </p:cNvSpPr>
          <p:nvPr/>
        </p:nvSpPr>
        <p:spPr bwMode="auto">
          <a:xfrm>
            <a:off x="4812987" y="2516021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1" dirty="0">
                <a:solidFill>
                  <a:srgbClr val="FF0000"/>
                </a:solidFill>
                <a:cs typeface="+mn-cs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1552141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0AD00"/>
                </a:solidFill>
              </a:rPr>
              <a:t>Nuclear reactors</a:t>
            </a:r>
            <a:endParaRPr 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88011" y="1357750"/>
            <a:ext cx="9144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D60093"/>
                </a:solidFill>
              </a:rPr>
              <a:t>Average fission: n + </a:t>
            </a:r>
            <a:r>
              <a:rPr lang="en-US" sz="2000" baseline="30000" dirty="0">
                <a:solidFill>
                  <a:srgbClr val="D60093"/>
                </a:solidFill>
                <a:latin typeface="Symbol" charset="0"/>
              </a:rPr>
              <a:t>235</a:t>
            </a:r>
            <a:r>
              <a:rPr lang="en-US" sz="2000" dirty="0">
                <a:solidFill>
                  <a:srgbClr val="D60093"/>
                </a:solidFill>
              </a:rPr>
              <a:t>U</a:t>
            </a:r>
            <a:r>
              <a:rPr lang="en-US" sz="2000" baseline="-25000" dirty="0">
                <a:solidFill>
                  <a:srgbClr val="D60093"/>
                </a:solidFill>
                <a:latin typeface="Symbol" charset="0"/>
              </a:rPr>
              <a:t>92</a:t>
            </a:r>
            <a:r>
              <a:rPr lang="en-US" sz="2000" dirty="0">
                <a:solidFill>
                  <a:srgbClr val="D60093"/>
                </a:solidFill>
              </a:rPr>
              <a:t> </a:t>
            </a:r>
            <a:r>
              <a:rPr lang="en-US" sz="2000" dirty="0">
                <a:solidFill>
                  <a:srgbClr val="D60093"/>
                </a:solidFill>
                <a:sym typeface="Symbol" charset="0"/>
              </a:rPr>
              <a:t></a:t>
            </a:r>
            <a:r>
              <a:rPr lang="en-US" sz="2000" dirty="0">
                <a:solidFill>
                  <a:srgbClr val="D60093"/>
                </a:solidFill>
              </a:rPr>
              <a:t> (</a:t>
            </a:r>
            <a:r>
              <a:rPr lang="en-US" sz="2000" i="1" dirty="0">
                <a:solidFill>
                  <a:srgbClr val="D60093"/>
                </a:solidFill>
              </a:rPr>
              <a:t>A</a:t>
            </a:r>
            <a:r>
              <a:rPr lang="en-US" sz="2000" baseline="-25000" dirty="0">
                <a:solidFill>
                  <a:srgbClr val="D60093"/>
                </a:solidFill>
                <a:latin typeface="Symbol" charset="0"/>
              </a:rPr>
              <a:t>1</a:t>
            </a:r>
            <a:r>
              <a:rPr lang="en-US" sz="2000" dirty="0">
                <a:solidFill>
                  <a:srgbClr val="D60093"/>
                </a:solidFill>
              </a:rPr>
              <a:t>, </a:t>
            </a:r>
            <a:r>
              <a:rPr lang="en-US" sz="2000" i="1" dirty="0">
                <a:solidFill>
                  <a:srgbClr val="D60093"/>
                </a:solidFill>
              </a:rPr>
              <a:t>Z</a:t>
            </a:r>
            <a:r>
              <a:rPr lang="en-US" sz="2000" dirty="0">
                <a:solidFill>
                  <a:srgbClr val="D60093"/>
                </a:solidFill>
              </a:rPr>
              <a:t>) + (</a:t>
            </a:r>
            <a:r>
              <a:rPr lang="en-US" sz="2000" i="1" dirty="0">
                <a:solidFill>
                  <a:srgbClr val="D60093"/>
                </a:solidFill>
              </a:rPr>
              <a:t>A</a:t>
            </a:r>
            <a:r>
              <a:rPr lang="en-US" sz="2000" baseline="-25000" dirty="0">
                <a:solidFill>
                  <a:srgbClr val="D60093"/>
                </a:solidFill>
                <a:latin typeface="Symbol" charset="0"/>
              </a:rPr>
              <a:t>2</a:t>
            </a:r>
            <a:r>
              <a:rPr lang="en-US" sz="2000" dirty="0">
                <a:solidFill>
                  <a:srgbClr val="D60093"/>
                </a:solidFill>
              </a:rPr>
              <a:t>, </a:t>
            </a:r>
            <a:r>
              <a:rPr lang="en-US" sz="2000" dirty="0">
                <a:solidFill>
                  <a:srgbClr val="D60093"/>
                </a:solidFill>
                <a:latin typeface="Symbol" charset="0"/>
              </a:rPr>
              <a:t>92</a:t>
            </a:r>
            <a:r>
              <a:rPr lang="en-US" sz="2000" dirty="0">
                <a:solidFill>
                  <a:srgbClr val="D60093"/>
                </a:solidFill>
              </a:rPr>
              <a:t> –</a:t>
            </a:r>
            <a:r>
              <a:rPr lang="en-US" sz="2000" i="1" dirty="0">
                <a:solidFill>
                  <a:srgbClr val="D60093"/>
                </a:solidFill>
              </a:rPr>
              <a:t> Z</a:t>
            </a:r>
            <a:r>
              <a:rPr lang="en-US" sz="2000" dirty="0">
                <a:solidFill>
                  <a:srgbClr val="D60093"/>
                </a:solidFill>
              </a:rPr>
              <a:t>) + </a:t>
            </a:r>
            <a:r>
              <a:rPr lang="en-US" sz="2000" dirty="0">
                <a:solidFill>
                  <a:srgbClr val="D60093"/>
                </a:solidFill>
                <a:latin typeface="Symbol" charset="0"/>
              </a:rPr>
              <a:t>2.5</a:t>
            </a:r>
            <a:r>
              <a:rPr lang="en-US" sz="2000" dirty="0">
                <a:solidFill>
                  <a:srgbClr val="D60093"/>
                </a:solidFill>
              </a:rPr>
              <a:t> free neutrons + </a:t>
            </a:r>
            <a:r>
              <a:rPr lang="en-US" sz="2000" dirty="0">
                <a:solidFill>
                  <a:srgbClr val="D60093"/>
                </a:solidFill>
                <a:latin typeface="Symbol" charset="0"/>
              </a:rPr>
              <a:t>200</a:t>
            </a:r>
            <a:r>
              <a:rPr lang="en-US" sz="2000" dirty="0">
                <a:solidFill>
                  <a:srgbClr val="D60093"/>
                </a:solidFill>
              </a:rPr>
              <a:t> MeV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3517011" y="1897500"/>
            <a:ext cx="2051050" cy="58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800" b="0"/>
              <a:t>nuclei with</a:t>
            </a:r>
          </a:p>
          <a:p>
            <a:pPr algn="ctr">
              <a:lnSpc>
                <a:spcPct val="80000"/>
              </a:lnSpc>
            </a:pPr>
            <a:r>
              <a:rPr lang="en-US" sz="1800" b="0"/>
              <a:t>large neutron excess</a:t>
            </a:r>
          </a:p>
        </p:txBody>
      </p:sp>
      <p:sp>
        <p:nvSpPr>
          <p:cNvPr id="6" name="AutoShape 7"/>
          <p:cNvSpPr>
            <a:spLocks/>
          </p:cNvSpPr>
          <p:nvPr/>
        </p:nvSpPr>
        <p:spPr bwMode="auto">
          <a:xfrm rot="16200000">
            <a:off x="4355211" y="830700"/>
            <a:ext cx="228600" cy="2057400"/>
          </a:xfrm>
          <a:prstGeom prst="leftBrace">
            <a:avLst>
              <a:gd name="adj1" fmla="val 75000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876988" y="2438838"/>
            <a:ext cx="50006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a chain of </a:t>
            </a:r>
            <a:r>
              <a:rPr lang="en-US" sz="2000" dirty="0">
                <a:solidFill>
                  <a:srgbClr val="FF0000"/>
                </a:solidFill>
                <a:latin typeface="Symbol" charset="0"/>
              </a:rPr>
              <a:t>b</a:t>
            </a:r>
            <a:r>
              <a:rPr lang="en-US" sz="2000" dirty="0">
                <a:solidFill>
                  <a:srgbClr val="FF0000"/>
                </a:solidFill>
              </a:rPr>
              <a:t> decays with very short lifetimes:</a:t>
            </a:r>
          </a:p>
        </p:txBody>
      </p:sp>
      <p:grpSp>
        <p:nvGrpSpPr>
          <p:cNvPr id="8" name="Group 23"/>
          <p:cNvGrpSpPr>
            <a:grpSpLocks/>
          </p:cNvGrpSpPr>
          <p:nvPr/>
        </p:nvGrpSpPr>
        <p:grpSpPr bwMode="auto">
          <a:xfrm>
            <a:off x="224536" y="2972238"/>
            <a:ext cx="5319713" cy="588962"/>
            <a:chOff x="86" y="1397"/>
            <a:chExt cx="3351" cy="371"/>
          </a:xfrm>
        </p:grpSpPr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86" y="1397"/>
              <a:ext cx="335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/>
                <a:t>(</a:t>
              </a:r>
              <a:r>
                <a:rPr lang="en-US" sz="2000" i="1" dirty="0"/>
                <a:t>A</a:t>
              </a:r>
              <a:r>
                <a:rPr lang="en-US" sz="2000" dirty="0"/>
                <a:t>, </a:t>
              </a:r>
              <a:r>
                <a:rPr lang="en-US" sz="2000" i="1" dirty="0"/>
                <a:t>Z</a:t>
              </a:r>
              <a:r>
                <a:rPr lang="en-US" sz="2000" dirty="0"/>
                <a:t>)           (</a:t>
              </a:r>
              <a:r>
                <a:rPr lang="en-US" sz="2000" i="1" dirty="0"/>
                <a:t>A</a:t>
              </a:r>
              <a:r>
                <a:rPr lang="en-US" sz="2000" dirty="0"/>
                <a:t>, </a:t>
              </a:r>
              <a:r>
                <a:rPr lang="en-US" sz="2000" i="1" dirty="0"/>
                <a:t>Z </a:t>
              </a:r>
              <a:r>
                <a:rPr lang="en-US" sz="2000" dirty="0"/>
                <a:t>+ </a:t>
              </a:r>
              <a:r>
                <a:rPr lang="en-US" sz="2000" dirty="0">
                  <a:latin typeface="Symbol" charset="0"/>
                </a:rPr>
                <a:t>1</a:t>
              </a:r>
              <a:r>
                <a:rPr lang="en-US" sz="2000" dirty="0"/>
                <a:t>)           (</a:t>
              </a:r>
              <a:r>
                <a:rPr lang="en-US" sz="2000" i="1" dirty="0"/>
                <a:t>A</a:t>
              </a:r>
              <a:r>
                <a:rPr lang="en-US" sz="2000" dirty="0"/>
                <a:t>, </a:t>
              </a:r>
              <a:r>
                <a:rPr lang="en-US" sz="2000" i="1" dirty="0"/>
                <a:t>Z </a:t>
              </a:r>
              <a:r>
                <a:rPr lang="en-US" sz="2000" dirty="0"/>
                <a:t>+ </a:t>
              </a:r>
              <a:r>
                <a:rPr lang="en-US" sz="2000" dirty="0">
                  <a:latin typeface="Symbol" charset="0"/>
                </a:rPr>
                <a:t>2</a:t>
              </a:r>
              <a:r>
                <a:rPr lang="en-US" sz="2000" dirty="0"/>
                <a:t>)             ....</a:t>
              </a:r>
            </a:p>
          </p:txBody>
        </p:sp>
        <p:sp>
          <p:nvSpPr>
            <p:cNvPr id="10" name="Line 10"/>
            <p:cNvSpPr>
              <a:spLocks noChangeShapeType="1"/>
            </p:cNvSpPr>
            <p:nvPr/>
          </p:nvSpPr>
          <p:spPr bwMode="auto">
            <a:xfrm>
              <a:off x="536" y="1536"/>
              <a:ext cx="2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14"/>
            <p:cNvGrpSpPr>
              <a:grpSpLocks/>
            </p:cNvGrpSpPr>
            <p:nvPr/>
          </p:nvGrpSpPr>
          <p:grpSpPr bwMode="auto">
            <a:xfrm>
              <a:off x="488" y="1536"/>
              <a:ext cx="339" cy="231"/>
              <a:chOff x="478" y="1605"/>
              <a:chExt cx="339" cy="231"/>
            </a:xfrm>
          </p:grpSpPr>
          <p:sp>
            <p:nvSpPr>
              <p:cNvPr id="20" name="Text Box 11"/>
              <p:cNvSpPr txBox="1">
                <a:spLocks noChangeArrowheads="1"/>
              </p:cNvSpPr>
              <p:nvPr/>
            </p:nvSpPr>
            <p:spPr bwMode="auto">
              <a:xfrm>
                <a:off x="478" y="1605"/>
                <a:ext cx="339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009900"/>
                    </a:solidFill>
                  </a:rPr>
                  <a:t>e</a:t>
                </a:r>
                <a:r>
                  <a:rPr lang="en-US" sz="1800" baseline="30000" dirty="0">
                    <a:solidFill>
                      <a:srgbClr val="009900"/>
                    </a:solidFill>
                    <a:cs typeface="Times New Roman" charset="0"/>
                  </a:rPr>
                  <a:t>–</a:t>
                </a:r>
                <a:r>
                  <a:rPr lang="en-US" sz="1800" dirty="0">
                    <a:solidFill>
                      <a:srgbClr val="009900"/>
                    </a:solidFill>
                  </a:rPr>
                  <a:t> </a:t>
                </a:r>
                <a:r>
                  <a:rPr lang="en-US" sz="1800" dirty="0">
                    <a:solidFill>
                      <a:srgbClr val="009900"/>
                    </a:solidFill>
                    <a:latin typeface="Symbol" charset="0"/>
                  </a:rPr>
                  <a:t>n</a:t>
                </a:r>
              </a:p>
            </p:txBody>
          </p:sp>
          <p:sp>
            <p:nvSpPr>
              <p:cNvPr id="21" name="Line 13"/>
              <p:cNvSpPr>
                <a:spLocks noChangeShapeType="1"/>
              </p:cNvSpPr>
              <p:nvPr/>
            </p:nvSpPr>
            <p:spPr bwMode="auto">
              <a:xfrm>
                <a:off x="672" y="1680"/>
                <a:ext cx="86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" name="Line 15"/>
            <p:cNvSpPr>
              <a:spLocks noChangeShapeType="1"/>
            </p:cNvSpPr>
            <p:nvPr/>
          </p:nvSpPr>
          <p:spPr bwMode="auto">
            <a:xfrm>
              <a:off x="1472" y="1536"/>
              <a:ext cx="2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6"/>
            <p:cNvSpPr>
              <a:spLocks noChangeShapeType="1"/>
            </p:cNvSpPr>
            <p:nvPr/>
          </p:nvSpPr>
          <p:spPr bwMode="auto">
            <a:xfrm>
              <a:off x="2424" y="1536"/>
              <a:ext cx="2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17"/>
            <p:cNvGrpSpPr>
              <a:grpSpLocks/>
            </p:cNvGrpSpPr>
            <p:nvPr/>
          </p:nvGrpSpPr>
          <p:grpSpPr bwMode="auto">
            <a:xfrm>
              <a:off x="1416" y="1537"/>
              <a:ext cx="339" cy="231"/>
              <a:chOff x="350" y="1605"/>
              <a:chExt cx="339" cy="231"/>
            </a:xfrm>
          </p:grpSpPr>
          <p:sp>
            <p:nvSpPr>
              <p:cNvPr id="18" name="Text Box 18"/>
              <p:cNvSpPr txBox="1">
                <a:spLocks noChangeArrowheads="1"/>
              </p:cNvSpPr>
              <p:nvPr/>
            </p:nvSpPr>
            <p:spPr bwMode="auto">
              <a:xfrm>
                <a:off x="350" y="1605"/>
                <a:ext cx="339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rgbClr val="009900"/>
                    </a:solidFill>
                  </a:rPr>
                  <a:t>e</a:t>
                </a:r>
                <a:r>
                  <a:rPr lang="en-US" sz="1800" baseline="30000" dirty="0">
                    <a:solidFill>
                      <a:srgbClr val="009900"/>
                    </a:solidFill>
                    <a:cs typeface="Times New Roman" charset="0"/>
                  </a:rPr>
                  <a:t>–</a:t>
                </a:r>
                <a:r>
                  <a:rPr lang="en-US" sz="1800" dirty="0">
                    <a:solidFill>
                      <a:srgbClr val="009900"/>
                    </a:solidFill>
                  </a:rPr>
                  <a:t> </a:t>
                </a:r>
                <a:r>
                  <a:rPr lang="en-US" sz="1800" dirty="0">
                    <a:solidFill>
                      <a:srgbClr val="009900"/>
                    </a:solidFill>
                    <a:latin typeface="Symbol" charset="0"/>
                  </a:rPr>
                  <a:t>n</a:t>
                </a:r>
              </a:p>
            </p:txBody>
          </p:sp>
          <p:sp>
            <p:nvSpPr>
              <p:cNvPr id="19" name="Line 19"/>
              <p:cNvSpPr>
                <a:spLocks noChangeShapeType="1"/>
              </p:cNvSpPr>
              <p:nvPr/>
            </p:nvSpPr>
            <p:spPr bwMode="auto">
              <a:xfrm>
                <a:off x="552" y="1680"/>
                <a:ext cx="86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20"/>
            <p:cNvGrpSpPr>
              <a:grpSpLocks/>
            </p:cNvGrpSpPr>
            <p:nvPr/>
          </p:nvGrpSpPr>
          <p:grpSpPr bwMode="auto">
            <a:xfrm>
              <a:off x="2368" y="1537"/>
              <a:ext cx="339" cy="231"/>
              <a:chOff x="198" y="1605"/>
              <a:chExt cx="339" cy="231"/>
            </a:xfrm>
          </p:grpSpPr>
          <p:sp>
            <p:nvSpPr>
              <p:cNvPr id="16" name="Text Box 21"/>
              <p:cNvSpPr txBox="1">
                <a:spLocks noChangeArrowheads="1"/>
              </p:cNvSpPr>
              <p:nvPr/>
            </p:nvSpPr>
            <p:spPr bwMode="auto">
              <a:xfrm>
                <a:off x="198" y="1605"/>
                <a:ext cx="339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>
                    <a:solidFill>
                      <a:srgbClr val="009900"/>
                    </a:solidFill>
                  </a:rPr>
                  <a:t>e</a:t>
                </a:r>
                <a:r>
                  <a:rPr lang="en-US" sz="1800" baseline="30000">
                    <a:solidFill>
                      <a:srgbClr val="009900"/>
                    </a:solidFill>
                    <a:cs typeface="Times New Roman" charset="0"/>
                  </a:rPr>
                  <a:t>–</a:t>
                </a:r>
                <a:r>
                  <a:rPr lang="en-US" sz="1800">
                    <a:solidFill>
                      <a:srgbClr val="009900"/>
                    </a:solidFill>
                  </a:rPr>
                  <a:t> </a:t>
                </a:r>
                <a:r>
                  <a:rPr lang="en-US" sz="1800">
                    <a:solidFill>
                      <a:srgbClr val="009900"/>
                    </a:solidFill>
                    <a:latin typeface="Symbol" charset="0"/>
                  </a:rPr>
                  <a:t>n</a:t>
                </a:r>
              </a:p>
            </p:txBody>
          </p:sp>
          <p:sp>
            <p:nvSpPr>
              <p:cNvPr id="17" name="Line 22"/>
              <p:cNvSpPr>
                <a:spLocks noChangeShapeType="1"/>
              </p:cNvSpPr>
              <p:nvPr/>
            </p:nvSpPr>
            <p:spPr bwMode="auto">
              <a:xfrm>
                <a:off x="400" y="1680"/>
                <a:ext cx="86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2" name="Text Box 24"/>
          <p:cNvSpPr txBox="1">
            <a:spLocks noChangeArrowheads="1"/>
          </p:cNvSpPr>
          <p:nvPr/>
        </p:nvSpPr>
        <p:spPr bwMode="auto">
          <a:xfrm>
            <a:off x="5558536" y="2978588"/>
            <a:ext cx="3200400" cy="65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0" dirty="0"/>
              <a:t>(until a stable or long lifetime</a:t>
            </a:r>
          </a:p>
          <a:p>
            <a:pPr>
              <a:lnSpc>
                <a:spcPct val="85000"/>
              </a:lnSpc>
            </a:pPr>
            <a:r>
              <a:rPr lang="en-US" sz="2000" b="0" dirty="0"/>
              <a:t>  nucleus is reached)</a:t>
            </a:r>
          </a:p>
        </p:txBody>
      </p:sp>
      <p:sp>
        <p:nvSpPr>
          <p:cNvPr id="23" name="AutoShape 25"/>
          <p:cNvSpPr>
            <a:spLocks noChangeArrowheads="1"/>
          </p:cNvSpPr>
          <p:nvPr/>
        </p:nvSpPr>
        <p:spPr bwMode="auto">
          <a:xfrm>
            <a:off x="306551" y="2564250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4" name="Group 29"/>
          <p:cNvGrpSpPr>
            <a:grpSpLocks/>
          </p:cNvGrpSpPr>
          <p:nvPr/>
        </p:nvGrpSpPr>
        <p:grpSpPr bwMode="auto">
          <a:xfrm>
            <a:off x="206273" y="3796150"/>
            <a:ext cx="3719513" cy="457200"/>
            <a:chOff x="336" y="1916"/>
            <a:chExt cx="2343" cy="288"/>
          </a:xfrm>
        </p:grpSpPr>
        <p:sp>
          <p:nvSpPr>
            <p:cNvPr id="25" name="Text Box 26"/>
            <p:cNvSpPr txBox="1">
              <a:spLocks noChangeArrowheads="1"/>
            </p:cNvSpPr>
            <p:nvPr/>
          </p:nvSpPr>
          <p:spPr bwMode="auto">
            <a:xfrm>
              <a:off x="336" y="1916"/>
              <a:ext cx="234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On average, 6 </a:t>
              </a:r>
              <a:r>
                <a:rPr lang="en-US" dirty="0">
                  <a:solidFill>
                    <a:schemeClr val="accent2"/>
                  </a:solidFill>
                  <a:latin typeface="Symbol" charset="0"/>
                </a:rPr>
                <a:t>n</a:t>
              </a:r>
              <a:r>
                <a:rPr lang="en-US" dirty="0">
                  <a:solidFill>
                    <a:schemeClr val="accent2"/>
                  </a:solidFill>
                </a:rPr>
                <a:t>  per fission</a:t>
              </a:r>
            </a:p>
          </p:txBody>
        </p:sp>
        <p:sp>
          <p:nvSpPr>
            <p:cNvPr id="26" name="Line 28"/>
            <p:cNvSpPr>
              <a:spLocks noChangeShapeType="1"/>
            </p:cNvSpPr>
            <p:nvPr/>
          </p:nvSpPr>
          <p:spPr bwMode="auto">
            <a:xfrm>
              <a:off x="1240" y="1992"/>
              <a:ext cx="96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" name="Group 38"/>
          <p:cNvGrpSpPr>
            <a:grpSpLocks/>
          </p:cNvGrpSpPr>
          <p:nvPr/>
        </p:nvGrpSpPr>
        <p:grpSpPr bwMode="auto">
          <a:xfrm>
            <a:off x="193035" y="4272155"/>
            <a:ext cx="8761971" cy="1430782"/>
            <a:chOff x="367" y="2314"/>
            <a:chExt cx="6182" cy="1101"/>
          </a:xfrm>
        </p:grpSpPr>
        <p:grpSp>
          <p:nvGrpSpPr>
            <p:cNvPr id="28" name="Group 34"/>
            <p:cNvGrpSpPr>
              <a:grpSpLocks/>
            </p:cNvGrpSpPr>
            <p:nvPr/>
          </p:nvGrpSpPr>
          <p:grpSpPr bwMode="auto">
            <a:xfrm>
              <a:off x="367" y="2314"/>
              <a:ext cx="6182" cy="1000"/>
              <a:chOff x="367" y="2170"/>
              <a:chExt cx="6182" cy="1000"/>
            </a:xfrm>
          </p:grpSpPr>
          <p:graphicFrame>
            <p:nvGraphicFramePr>
              <p:cNvPr id="30" name="Object 3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65479942"/>
                  </p:ext>
                </p:extLst>
              </p:nvPr>
            </p:nvGraphicFramePr>
            <p:xfrm>
              <a:off x="367" y="2170"/>
              <a:ext cx="5571" cy="6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38369" name="Equation" r:id="rId3" imgW="4228920" imgH="457200" progId="Equation.3">
                      <p:embed/>
                    </p:oleObj>
                  </mc:Choice>
                  <mc:Fallback>
                    <p:oleObj name="Equation" r:id="rId3" imgW="4228920" imgH="4572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7" y="2170"/>
                            <a:ext cx="5571" cy="60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1" name="Text Box 31"/>
              <p:cNvSpPr txBox="1">
                <a:spLocks noChangeArrowheads="1"/>
              </p:cNvSpPr>
              <p:nvPr/>
            </p:nvSpPr>
            <p:spPr bwMode="auto">
              <a:xfrm>
                <a:off x="4331" y="2917"/>
                <a:ext cx="2218" cy="2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i="1" dirty="0" err="1"/>
                  <a:t>P</a:t>
                </a:r>
                <a:r>
                  <a:rPr lang="en-US" sz="1600" i="1" baseline="-25000" dirty="0" err="1"/>
                  <a:t>t</a:t>
                </a:r>
                <a:r>
                  <a:rPr lang="en-US" dirty="0"/>
                  <a:t>: reactor thermal power [W]</a:t>
                </a:r>
              </a:p>
            </p:txBody>
          </p:sp>
          <p:sp>
            <p:nvSpPr>
              <p:cNvPr id="32" name="AutoShape 32"/>
              <p:cNvSpPr>
                <a:spLocks/>
              </p:cNvSpPr>
              <p:nvPr/>
            </p:nvSpPr>
            <p:spPr bwMode="auto">
              <a:xfrm rot="5400000">
                <a:off x="3664" y="2448"/>
                <a:ext cx="144" cy="816"/>
              </a:xfrm>
              <a:prstGeom prst="rightBrace">
                <a:avLst>
                  <a:gd name="adj1" fmla="val 47222"/>
                  <a:gd name="adj2" fmla="val 50000"/>
                </a:avLst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/>
              </a:p>
            </p:txBody>
          </p:sp>
        </p:grpSp>
        <p:sp>
          <p:nvSpPr>
            <p:cNvPr id="29" name="Text Box 33"/>
            <p:cNvSpPr txBox="1">
              <a:spLocks noChangeArrowheads="1"/>
            </p:cNvSpPr>
            <p:nvPr/>
          </p:nvSpPr>
          <p:spPr bwMode="auto">
            <a:xfrm>
              <a:off x="3251" y="3072"/>
              <a:ext cx="1011" cy="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1400" b="0" dirty="0"/>
                <a:t>conversion factor</a:t>
              </a:r>
            </a:p>
            <a:p>
              <a:pPr algn="ctr">
                <a:lnSpc>
                  <a:spcPct val="85000"/>
                </a:lnSpc>
              </a:pPr>
              <a:r>
                <a:rPr lang="en-US" sz="1400" b="0" dirty="0"/>
                <a:t>MeV </a:t>
              </a:r>
              <a:r>
                <a:rPr lang="en-US" sz="1400" b="0" dirty="0">
                  <a:sym typeface="Symbol" charset="0"/>
                </a:rPr>
                <a:t> J</a:t>
              </a:r>
              <a:endParaRPr lang="en-US" sz="1400" b="0" dirty="0"/>
            </a:p>
          </p:txBody>
        </p:sp>
      </p:grpSp>
      <p:grpSp>
        <p:nvGrpSpPr>
          <p:cNvPr id="33" name="Group 40"/>
          <p:cNvGrpSpPr>
            <a:grpSpLocks/>
          </p:cNvGrpSpPr>
          <p:nvPr/>
        </p:nvGrpSpPr>
        <p:grpSpPr bwMode="auto">
          <a:xfrm>
            <a:off x="316611" y="5977575"/>
            <a:ext cx="8702675" cy="822325"/>
            <a:chOff x="144" y="3408"/>
            <a:chExt cx="5482" cy="518"/>
          </a:xfrm>
        </p:grpSpPr>
        <p:grpSp>
          <p:nvGrpSpPr>
            <p:cNvPr id="34" name="Group 37"/>
            <p:cNvGrpSpPr>
              <a:grpSpLocks/>
            </p:cNvGrpSpPr>
            <p:nvPr/>
          </p:nvGrpSpPr>
          <p:grpSpPr bwMode="auto">
            <a:xfrm>
              <a:off x="144" y="3408"/>
              <a:ext cx="5482" cy="518"/>
              <a:chOff x="144" y="3312"/>
              <a:chExt cx="5482" cy="518"/>
            </a:xfrm>
          </p:grpSpPr>
          <p:sp>
            <p:nvSpPr>
              <p:cNvPr id="36" name="Text Box 35"/>
              <p:cNvSpPr txBox="1">
                <a:spLocks noChangeArrowheads="1"/>
              </p:cNvSpPr>
              <p:nvPr/>
            </p:nvSpPr>
            <p:spPr bwMode="auto">
              <a:xfrm>
                <a:off x="144" y="3312"/>
                <a:ext cx="5482" cy="5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For a typical reactor: </a:t>
                </a:r>
                <a:r>
                  <a:rPr lang="en-US" i="1" dirty="0" err="1">
                    <a:solidFill>
                      <a:srgbClr val="FF0000"/>
                    </a:solidFill>
                  </a:rPr>
                  <a:t>P</a:t>
                </a:r>
                <a:r>
                  <a:rPr lang="en-US" i="1" baseline="-25000" dirty="0" err="1">
                    <a:solidFill>
                      <a:srgbClr val="FF0000"/>
                    </a:solidFill>
                  </a:rPr>
                  <a:t>t</a:t>
                </a:r>
                <a:r>
                  <a:rPr lang="en-US" dirty="0">
                    <a:solidFill>
                      <a:srgbClr val="FF0000"/>
                    </a:solidFill>
                  </a:rPr>
                  <a:t> = </a:t>
                </a:r>
                <a:r>
                  <a:rPr lang="en-US" dirty="0">
                    <a:solidFill>
                      <a:srgbClr val="FF0000"/>
                    </a:solidFill>
                    <a:latin typeface="Symbol" charset="0"/>
                  </a:rPr>
                  <a:t>3 </a:t>
                </a:r>
                <a:r>
                  <a:rPr lang="en-US" dirty="0">
                    <a:solidFill>
                      <a:srgbClr val="FF0000"/>
                    </a:solidFill>
                    <a:latin typeface="Arial Narrow" charset="0"/>
                  </a:rPr>
                  <a:t>x </a:t>
                </a:r>
                <a:r>
                  <a:rPr lang="en-US" dirty="0">
                    <a:solidFill>
                      <a:srgbClr val="FF0000"/>
                    </a:solidFill>
                    <a:latin typeface="Symbol" charset="0"/>
                  </a:rPr>
                  <a:t>10</a:t>
                </a:r>
                <a:r>
                  <a:rPr lang="en-US" baseline="30000" dirty="0">
                    <a:solidFill>
                      <a:srgbClr val="FF0000"/>
                    </a:solidFill>
                    <a:latin typeface="Symbol" charset="0"/>
                  </a:rPr>
                  <a:t>9</a:t>
                </a:r>
                <a:r>
                  <a:rPr lang="en-US" dirty="0">
                    <a:solidFill>
                      <a:srgbClr val="FF0000"/>
                    </a:solidFill>
                  </a:rPr>
                  <a:t> W  </a:t>
                </a:r>
                <a:r>
                  <a:rPr lang="en-US" dirty="0">
                    <a:solidFill>
                      <a:srgbClr val="FF0000"/>
                    </a:solidFill>
                    <a:sym typeface="Symbol" charset="0"/>
                  </a:rPr>
                  <a:t></a:t>
                </a:r>
                <a:r>
                  <a:rPr lang="en-US" dirty="0">
                    <a:solidFill>
                      <a:srgbClr val="FF0000"/>
                    </a:solidFill>
                  </a:rPr>
                  <a:t>   </a:t>
                </a:r>
                <a:r>
                  <a:rPr lang="en-US" dirty="0">
                    <a:solidFill>
                      <a:srgbClr val="FF0000"/>
                    </a:solidFill>
                    <a:latin typeface="Symbol" charset="0"/>
                  </a:rPr>
                  <a:t>5.6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  <a:latin typeface="Arial Narrow" charset="0"/>
                  </a:rPr>
                  <a:t>x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  <a:latin typeface="Symbol" charset="0"/>
                  </a:rPr>
                  <a:t>10</a:t>
                </a:r>
                <a:r>
                  <a:rPr lang="en-US" baseline="30000" dirty="0">
                    <a:solidFill>
                      <a:srgbClr val="FF0000"/>
                    </a:solidFill>
                    <a:latin typeface="Symbol" charset="0"/>
                  </a:rPr>
                  <a:t>20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  <a:latin typeface="Symbol" charset="0"/>
                  </a:rPr>
                  <a:t>n /</a:t>
                </a:r>
                <a:r>
                  <a:rPr lang="en-US" dirty="0">
                    <a:solidFill>
                      <a:srgbClr val="FF0000"/>
                    </a:solidFill>
                  </a:rPr>
                  <a:t> s (isotropic)</a:t>
                </a:r>
              </a:p>
              <a:p>
                <a:r>
                  <a:rPr lang="en-US" dirty="0">
                    <a:solidFill>
                      <a:srgbClr val="009900"/>
                    </a:solidFill>
                  </a:rPr>
                  <a:t>Continuous  </a:t>
                </a:r>
                <a:r>
                  <a:rPr lang="en-US" dirty="0">
                    <a:solidFill>
                      <a:srgbClr val="009900"/>
                    </a:solidFill>
                    <a:latin typeface="Symbol" charset="0"/>
                  </a:rPr>
                  <a:t>n</a:t>
                </a:r>
                <a:r>
                  <a:rPr lang="en-US" dirty="0">
                    <a:solidFill>
                      <a:srgbClr val="009900"/>
                    </a:solidFill>
                  </a:rPr>
                  <a:t> energy spectrum – average energy  </a:t>
                </a:r>
                <a:r>
                  <a:rPr lang="en-US" dirty="0">
                    <a:solidFill>
                      <a:srgbClr val="009900"/>
                    </a:solidFill>
                    <a:cs typeface="Times New Roman" charset="0"/>
                  </a:rPr>
                  <a:t>~</a:t>
                </a:r>
                <a:r>
                  <a:rPr lang="en-US" dirty="0">
                    <a:solidFill>
                      <a:srgbClr val="009900"/>
                    </a:solidFill>
                    <a:latin typeface="Symbol" charset="0"/>
                  </a:rPr>
                  <a:t>3</a:t>
                </a:r>
                <a:r>
                  <a:rPr lang="en-US" dirty="0">
                    <a:solidFill>
                      <a:srgbClr val="009900"/>
                    </a:solidFill>
                  </a:rPr>
                  <a:t> MeV </a:t>
                </a:r>
              </a:p>
            </p:txBody>
          </p:sp>
          <p:sp>
            <p:nvSpPr>
              <p:cNvPr id="37" name="Line 36"/>
              <p:cNvSpPr>
                <a:spLocks noChangeShapeType="1"/>
              </p:cNvSpPr>
              <p:nvPr/>
            </p:nvSpPr>
            <p:spPr bwMode="auto">
              <a:xfrm>
                <a:off x="3068" y="3385"/>
                <a:ext cx="96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" name="Line 39"/>
            <p:cNvSpPr>
              <a:spLocks noChangeShapeType="1"/>
            </p:cNvSpPr>
            <p:nvPr/>
          </p:nvSpPr>
          <p:spPr bwMode="auto">
            <a:xfrm>
              <a:off x="936" y="3655"/>
              <a:ext cx="96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862711" y="999077"/>
            <a:ext cx="3360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Very intense antineutrino sources</a:t>
            </a:r>
            <a:endParaRPr lang="en-US" dirty="0"/>
          </a:p>
        </p:txBody>
      </p:sp>
      <p:sp>
        <p:nvSpPr>
          <p:cNvPr id="39" name="AutoShape 25"/>
          <p:cNvSpPr>
            <a:spLocks noChangeArrowheads="1"/>
          </p:cNvSpPr>
          <p:nvPr/>
        </p:nvSpPr>
        <p:spPr bwMode="auto">
          <a:xfrm>
            <a:off x="272008" y="1117884"/>
            <a:ext cx="533400" cy="228600"/>
          </a:xfrm>
          <a:prstGeom prst="rightArrow">
            <a:avLst>
              <a:gd name="adj1" fmla="val 50000"/>
              <a:gd name="adj2" fmla="val 58333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69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  <p:bldP spid="22" grpId="0" autoUpdateAnimBg="0"/>
      <p:bldP spid="23" grpId="0" animBg="1"/>
      <p:bldP spid="3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neutrino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368" y="1012531"/>
            <a:ext cx="6332333" cy="662160"/>
          </a:xfrm>
        </p:spPr>
        <p:txBody>
          <a:bodyPr>
            <a:noAutofit/>
          </a:bodyPr>
          <a:lstStyle/>
          <a:p>
            <a:pPr marL="118872" indent="0"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1953: Idea </a:t>
            </a:r>
            <a:r>
              <a:rPr lang="en-US" sz="2000" dirty="0" smtClean="0">
                <a:solidFill>
                  <a:srgbClr val="FF0000"/>
                </a:solidFill>
              </a:rPr>
              <a:t>from F. </a:t>
            </a:r>
            <a:r>
              <a:rPr lang="en-US" sz="2000" dirty="0" err="1" smtClean="0">
                <a:solidFill>
                  <a:srgbClr val="FF0000"/>
                </a:solidFill>
              </a:rPr>
              <a:t>Reines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smtClean="0">
                <a:solidFill>
                  <a:srgbClr val="FF0000"/>
                </a:solidFill>
              </a:rPr>
              <a:t>and C. </a:t>
            </a:r>
            <a:r>
              <a:rPr lang="en-US" sz="2000" dirty="0">
                <a:solidFill>
                  <a:srgbClr val="FF0000"/>
                </a:solidFill>
              </a:rPr>
              <a:t>Cowan </a:t>
            </a:r>
            <a:r>
              <a:rPr lang="en-US" sz="2000" dirty="0" smtClean="0">
                <a:solidFill>
                  <a:srgbClr val="FF0000"/>
                </a:solidFill>
              </a:rPr>
              <a:t>to use the pulse of huge neutrino flux coming out of a nuclear </a:t>
            </a:r>
            <a:r>
              <a:rPr lang="en-US" sz="2000" dirty="0" smtClean="0">
                <a:solidFill>
                  <a:srgbClr val="FF0000"/>
                </a:solidFill>
              </a:rPr>
              <a:t>reactors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6" name="Picture 4" descr="C:\Documents and Settings\dilella\Work-space\Lectures\Figures\Neutrinos\Reactors\nue_det_principl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268" y="2218237"/>
            <a:ext cx="3324527" cy="243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9"/>
          <p:cNvGrpSpPr>
            <a:grpSpLocks/>
          </p:cNvGrpSpPr>
          <p:nvPr/>
        </p:nvGrpSpPr>
        <p:grpSpPr bwMode="auto">
          <a:xfrm>
            <a:off x="1826312" y="1759297"/>
            <a:ext cx="1789113" cy="396875"/>
            <a:chOff x="0" y="528"/>
            <a:chExt cx="1127" cy="250"/>
          </a:xfrm>
        </p:grpSpPr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0" y="528"/>
              <a:ext cx="112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/>
                <a:t> </a:t>
              </a:r>
              <a:r>
                <a:rPr lang="en-US" sz="2000" dirty="0">
                  <a:latin typeface="Symbol" charset="0"/>
                </a:rPr>
                <a:t>n</a:t>
              </a:r>
              <a:r>
                <a:rPr lang="en-US" sz="2000" dirty="0"/>
                <a:t> + p </a:t>
              </a:r>
              <a:r>
                <a:rPr lang="en-US" sz="2000" dirty="0">
                  <a:sym typeface="Symbol" charset="0"/>
                </a:rPr>
                <a:t> </a:t>
              </a:r>
              <a:r>
                <a:rPr lang="en-US" sz="2000" dirty="0"/>
                <a:t>e</a:t>
              </a:r>
              <a:r>
                <a:rPr lang="en-US" sz="2000" baseline="30000" dirty="0"/>
                <a:t>+</a:t>
              </a:r>
              <a:r>
                <a:rPr lang="en-US" sz="2000" dirty="0"/>
                <a:t> + n</a:t>
              </a:r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92" y="604"/>
              <a:ext cx="10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462988" y="2209629"/>
            <a:ext cx="5375382" cy="611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Clr>
                <a:srgbClr val="D60093"/>
              </a:buClr>
              <a:buFont typeface="Wingdings" charset="0"/>
              <a:buChar char="§"/>
            </a:pPr>
            <a:r>
              <a:rPr lang="en-US" sz="1800" dirty="0"/>
              <a:t> </a:t>
            </a:r>
            <a:r>
              <a:rPr lang="en-US" sz="1800" dirty="0">
                <a:solidFill>
                  <a:srgbClr val="D60093"/>
                </a:solidFill>
              </a:rPr>
              <a:t>detect </a:t>
            </a:r>
            <a:r>
              <a:rPr lang="en-US" sz="1800" dirty="0">
                <a:solidFill>
                  <a:srgbClr val="D60093"/>
                </a:solidFill>
                <a:latin typeface="Symbol" charset="0"/>
              </a:rPr>
              <a:t>0.5</a:t>
            </a:r>
            <a:r>
              <a:rPr lang="en-US" sz="1800" dirty="0">
                <a:solidFill>
                  <a:srgbClr val="D60093"/>
                </a:solidFill>
              </a:rPr>
              <a:t> MeV </a:t>
            </a:r>
            <a:r>
              <a:rPr lang="en-US" sz="1800" dirty="0">
                <a:solidFill>
                  <a:srgbClr val="D60093"/>
                </a:solidFill>
                <a:latin typeface="Symbol" charset="0"/>
              </a:rPr>
              <a:t>g</a:t>
            </a:r>
            <a:r>
              <a:rPr lang="en-US" sz="1800" dirty="0">
                <a:solidFill>
                  <a:srgbClr val="D60093"/>
                </a:solidFill>
              </a:rPr>
              <a:t>-rays from </a:t>
            </a:r>
            <a:r>
              <a:rPr lang="en-US" sz="1800" dirty="0" err="1">
                <a:solidFill>
                  <a:srgbClr val="D60093"/>
                </a:solidFill>
              </a:rPr>
              <a:t>e</a:t>
            </a:r>
            <a:r>
              <a:rPr lang="en-US" sz="2000" baseline="30000" dirty="0" err="1">
                <a:solidFill>
                  <a:srgbClr val="D60093"/>
                </a:solidFill>
              </a:rPr>
              <a:t>+</a:t>
            </a:r>
            <a:r>
              <a:rPr lang="en-US" sz="1800" dirty="0" err="1">
                <a:solidFill>
                  <a:srgbClr val="D60093"/>
                </a:solidFill>
              </a:rPr>
              <a:t>e</a:t>
            </a:r>
            <a:r>
              <a:rPr lang="en-US" sz="2000" baseline="30000" dirty="0">
                <a:solidFill>
                  <a:srgbClr val="D60093"/>
                </a:solidFill>
                <a:cs typeface="Times New Roman" charset="0"/>
              </a:rPr>
              <a:t>–</a:t>
            </a:r>
            <a:r>
              <a:rPr lang="en-US" sz="1800" dirty="0">
                <a:solidFill>
                  <a:srgbClr val="D60093"/>
                </a:solidFill>
              </a:rPr>
              <a:t> </a:t>
            </a:r>
            <a:r>
              <a:rPr lang="en-US" sz="1800" dirty="0">
                <a:solidFill>
                  <a:srgbClr val="D60093"/>
                </a:solidFill>
                <a:sym typeface="Symbol" charset="0"/>
              </a:rPr>
              <a:t> </a:t>
            </a:r>
            <a:r>
              <a:rPr lang="en-US" sz="1800" dirty="0">
                <a:solidFill>
                  <a:srgbClr val="D60093"/>
                </a:solidFill>
                <a:latin typeface="Symbol" charset="0"/>
                <a:sym typeface="Symbol" charset="0"/>
              </a:rPr>
              <a:t>g </a:t>
            </a:r>
            <a:r>
              <a:rPr lang="en-US" sz="1800" dirty="0" smtClean="0">
                <a:solidFill>
                  <a:srgbClr val="D60093"/>
                </a:solidFill>
                <a:latin typeface="Symbol" charset="0"/>
                <a:sym typeface="Symbol" charset="0"/>
              </a:rPr>
              <a:t>g</a:t>
            </a:r>
            <a:endParaRPr lang="en-US" sz="1800" dirty="0" smtClean="0">
              <a:solidFill>
                <a:srgbClr val="D60093"/>
              </a:solidFill>
              <a:latin typeface="Symbol" charset="0"/>
            </a:endParaRPr>
          </a:p>
          <a:p>
            <a:pPr>
              <a:lnSpc>
                <a:spcPct val="85000"/>
              </a:lnSpc>
              <a:buClr>
                <a:srgbClr val="D60093"/>
              </a:buClr>
              <a:buFont typeface="Wingdings" charset="0"/>
              <a:buNone/>
            </a:pPr>
            <a:r>
              <a:rPr lang="en-US" sz="1800" dirty="0" smtClean="0">
                <a:solidFill>
                  <a:srgbClr val="D60093"/>
                </a:solidFill>
              </a:rPr>
              <a:t>   (</a:t>
            </a:r>
            <a:r>
              <a:rPr lang="en-US" sz="1800" i="1" dirty="0" smtClean="0">
                <a:solidFill>
                  <a:srgbClr val="D60093"/>
                </a:solidFill>
              </a:rPr>
              <a:t>t</a:t>
            </a:r>
            <a:r>
              <a:rPr lang="en-US" sz="1800" dirty="0" smtClean="0">
                <a:solidFill>
                  <a:srgbClr val="D60093"/>
                </a:solidFill>
              </a:rPr>
              <a:t> = </a:t>
            </a:r>
            <a:r>
              <a:rPr lang="en-US" sz="1800" dirty="0" smtClean="0">
                <a:solidFill>
                  <a:srgbClr val="D60093"/>
                </a:solidFill>
                <a:latin typeface="Symbol" charset="0"/>
              </a:rPr>
              <a:t>0</a:t>
            </a:r>
            <a:r>
              <a:rPr lang="en-US" sz="1800" dirty="0" smtClean="0">
                <a:solidFill>
                  <a:srgbClr val="D60093"/>
                </a:solidFill>
              </a:rPr>
              <a:t>)</a:t>
            </a:r>
            <a:endParaRPr lang="en-US" sz="1800" dirty="0">
              <a:solidFill>
                <a:srgbClr val="D60093"/>
              </a:solidFill>
            </a:endParaRP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7140082" y="2867616"/>
            <a:ext cx="153127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D60093"/>
                </a:solidFill>
              </a:rPr>
              <a:t>E</a:t>
            </a:r>
            <a:r>
              <a:rPr lang="en-US" baseline="-25000" dirty="0">
                <a:solidFill>
                  <a:srgbClr val="D60093"/>
                </a:solidFill>
                <a:latin typeface="Symbol" charset="0"/>
              </a:rPr>
              <a:t>g</a:t>
            </a:r>
            <a:r>
              <a:rPr lang="en-US" sz="1600" dirty="0">
                <a:solidFill>
                  <a:srgbClr val="D60093"/>
                </a:solidFill>
              </a:rPr>
              <a:t> = </a:t>
            </a:r>
            <a:r>
              <a:rPr lang="en-US" sz="1600" dirty="0">
                <a:solidFill>
                  <a:srgbClr val="D60093"/>
                </a:solidFill>
                <a:latin typeface="Symbol" charset="0"/>
              </a:rPr>
              <a:t>0.5</a:t>
            </a:r>
            <a:r>
              <a:rPr lang="en-US" sz="1600" dirty="0">
                <a:solidFill>
                  <a:srgbClr val="D60093"/>
                </a:solidFill>
              </a:rPr>
              <a:t> MeV</a:t>
            </a: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462988" y="2776713"/>
            <a:ext cx="4512754" cy="847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Clr>
                <a:srgbClr val="D60093"/>
              </a:buClr>
              <a:buFont typeface="Wingdings" charset="0"/>
              <a:buChar char="§"/>
            </a:pPr>
            <a:r>
              <a:rPr lang="en-US" sz="1800" dirty="0"/>
              <a:t> </a:t>
            </a:r>
            <a:r>
              <a:rPr lang="en-US" sz="1800" dirty="0">
                <a:solidFill>
                  <a:srgbClr val="D60093"/>
                </a:solidFill>
              </a:rPr>
              <a:t>neutron </a:t>
            </a:r>
            <a:r>
              <a:rPr lang="en-US" dirty="0" smtClean="0">
                <a:solidFill>
                  <a:srgbClr val="D60093"/>
                </a:solidFill>
                <a:latin typeface="Arial"/>
              </a:rPr>
              <a:t>“</a:t>
            </a:r>
            <a:r>
              <a:rPr lang="en-US" sz="1800" dirty="0" err="1" smtClean="0">
                <a:solidFill>
                  <a:srgbClr val="D60093"/>
                </a:solidFill>
              </a:rPr>
              <a:t>thermalization</a:t>
            </a:r>
            <a:r>
              <a:rPr lang="en-US" dirty="0" smtClean="0">
                <a:solidFill>
                  <a:srgbClr val="D60093"/>
                </a:solidFill>
                <a:latin typeface="Arial"/>
              </a:rPr>
              <a:t>” </a:t>
            </a:r>
            <a:r>
              <a:rPr lang="en-US" sz="1800" dirty="0" smtClean="0">
                <a:solidFill>
                  <a:srgbClr val="D60093"/>
                </a:solidFill>
              </a:rPr>
              <a:t>followed</a:t>
            </a:r>
            <a:endParaRPr lang="en-US" sz="1800" dirty="0">
              <a:solidFill>
                <a:srgbClr val="D60093"/>
              </a:solidFill>
            </a:endParaRPr>
          </a:p>
          <a:p>
            <a:pPr>
              <a:lnSpc>
                <a:spcPct val="85000"/>
              </a:lnSpc>
              <a:buClr>
                <a:srgbClr val="D60093"/>
              </a:buClr>
              <a:buFont typeface="Wingdings" charset="0"/>
              <a:buNone/>
            </a:pPr>
            <a:r>
              <a:rPr lang="en-US" sz="1800" dirty="0">
                <a:solidFill>
                  <a:srgbClr val="D60093"/>
                </a:solidFill>
              </a:rPr>
              <a:t>   by capture in Cd nuclei </a:t>
            </a:r>
            <a:r>
              <a:rPr lang="en-US" sz="1800" dirty="0">
                <a:solidFill>
                  <a:srgbClr val="D60093"/>
                </a:solidFill>
                <a:sym typeface="Symbol" charset="0"/>
              </a:rPr>
              <a:t> emission</a:t>
            </a:r>
          </a:p>
          <a:p>
            <a:pPr>
              <a:lnSpc>
                <a:spcPct val="85000"/>
              </a:lnSpc>
              <a:buClr>
                <a:srgbClr val="D60093"/>
              </a:buClr>
              <a:buFont typeface="Wingdings" charset="0"/>
              <a:buNone/>
            </a:pPr>
            <a:r>
              <a:rPr lang="en-US" sz="1800" dirty="0">
                <a:solidFill>
                  <a:srgbClr val="D60093"/>
                </a:solidFill>
                <a:sym typeface="Symbol" charset="0"/>
              </a:rPr>
              <a:t>   of delayed </a:t>
            </a:r>
            <a:r>
              <a:rPr lang="en-US" sz="1800" dirty="0">
                <a:solidFill>
                  <a:srgbClr val="D60093"/>
                </a:solidFill>
                <a:latin typeface="Symbol" charset="0"/>
              </a:rPr>
              <a:t>g</a:t>
            </a:r>
            <a:r>
              <a:rPr lang="en-US" sz="1800" dirty="0">
                <a:solidFill>
                  <a:srgbClr val="D60093"/>
                </a:solidFill>
              </a:rPr>
              <a:t>-rays (average delay </a:t>
            </a:r>
            <a:r>
              <a:rPr lang="en-US" sz="1800" dirty="0">
                <a:solidFill>
                  <a:srgbClr val="D60093"/>
                </a:solidFill>
                <a:cs typeface="Times New Roman" charset="0"/>
              </a:rPr>
              <a:t>~</a:t>
            </a:r>
            <a:r>
              <a:rPr lang="en-US" sz="1800" dirty="0">
                <a:solidFill>
                  <a:srgbClr val="D60093"/>
                </a:solidFill>
                <a:latin typeface="Symbol" charset="0"/>
              </a:rPr>
              <a:t>30</a:t>
            </a:r>
            <a:r>
              <a:rPr lang="en-US" sz="1800" dirty="0">
                <a:solidFill>
                  <a:srgbClr val="D60093"/>
                </a:solidFill>
              </a:rPr>
              <a:t> </a:t>
            </a:r>
            <a:r>
              <a:rPr lang="en-US" sz="1800" dirty="0" err="1">
                <a:solidFill>
                  <a:srgbClr val="D60093"/>
                </a:solidFill>
                <a:latin typeface="Symbol" charset="0"/>
              </a:rPr>
              <a:t>m</a:t>
            </a:r>
            <a:r>
              <a:rPr lang="en-US" sz="1800" dirty="0" err="1">
                <a:solidFill>
                  <a:srgbClr val="D60093"/>
                </a:solidFill>
              </a:rPr>
              <a:t>s</a:t>
            </a:r>
            <a:r>
              <a:rPr lang="en-US" sz="1800" dirty="0">
                <a:solidFill>
                  <a:srgbClr val="D60093"/>
                </a:solidFill>
              </a:rPr>
              <a:t>) </a:t>
            </a:r>
          </a:p>
        </p:txBody>
      </p:sp>
      <p:sp>
        <p:nvSpPr>
          <p:cNvPr id="13" name="Text Box 27"/>
          <p:cNvSpPr txBox="1">
            <a:spLocks noChangeArrowheads="1"/>
          </p:cNvSpPr>
          <p:nvPr/>
        </p:nvSpPr>
        <p:spPr bwMode="auto">
          <a:xfrm>
            <a:off x="5111750" y="4814345"/>
            <a:ext cx="3853752" cy="1760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9900"/>
                </a:solidFill>
              </a:rPr>
              <a:t>Event rate at the Savannah River </a:t>
            </a:r>
          </a:p>
          <a:p>
            <a:r>
              <a:rPr lang="en-US" dirty="0">
                <a:solidFill>
                  <a:srgbClr val="009900"/>
                </a:solidFill>
              </a:rPr>
              <a:t>nuclear power plant:</a:t>
            </a:r>
          </a:p>
          <a:p>
            <a:r>
              <a:rPr lang="en-US" dirty="0">
                <a:solidFill>
                  <a:srgbClr val="009900"/>
                </a:solidFill>
              </a:rPr>
              <a:t>       </a:t>
            </a:r>
            <a:r>
              <a:rPr lang="en-US" dirty="0">
                <a:solidFill>
                  <a:srgbClr val="009900"/>
                </a:solidFill>
                <a:latin typeface="Symbol" charset="0"/>
              </a:rPr>
              <a:t>3.0  </a:t>
            </a:r>
            <a:r>
              <a:rPr lang="en-US" dirty="0">
                <a:solidFill>
                  <a:srgbClr val="009900"/>
                </a:solidFill>
                <a:latin typeface="Symbol" charset="0"/>
                <a:sym typeface="Symbol" charset="0"/>
              </a:rPr>
              <a:t></a:t>
            </a:r>
            <a:r>
              <a:rPr lang="en-US" dirty="0">
                <a:solidFill>
                  <a:srgbClr val="009900"/>
                </a:solidFill>
                <a:latin typeface="Symbol" charset="0"/>
              </a:rPr>
              <a:t>  0.2</a:t>
            </a:r>
            <a:r>
              <a:rPr lang="en-US" dirty="0">
                <a:solidFill>
                  <a:srgbClr val="009900"/>
                </a:solidFill>
              </a:rPr>
              <a:t> events</a:t>
            </a:r>
            <a:r>
              <a:rPr lang="en-US" dirty="0">
                <a:solidFill>
                  <a:srgbClr val="009900"/>
                </a:solidFill>
                <a:latin typeface="Symbol" charset="0"/>
              </a:rPr>
              <a:t> /</a:t>
            </a:r>
            <a:r>
              <a:rPr lang="en-US" dirty="0">
                <a:solidFill>
                  <a:srgbClr val="009900"/>
                </a:solidFill>
              </a:rPr>
              <a:t> hour</a:t>
            </a:r>
          </a:p>
          <a:p>
            <a:r>
              <a:rPr lang="en-US" b="0" dirty="0">
                <a:solidFill>
                  <a:srgbClr val="009900"/>
                </a:solidFill>
              </a:rPr>
              <a:t>(after </a:t>
            </a:r>
            <a:r>
              <a:rPr lang="en-US" b="0" dirty="0" smtClean="0">
                <a:solidFill>
                  <a:srgbClr val="009900"/>
                </a:solidFill>
              </a:rPr>
              <a:t>subtracting </a:t>
            </a:r>
            <a:r>
              <a:rPr lang="en-US" b="0" dirty="0">
                <a:solidFill>
                  <a:srgbClr val="009900"/>
                </a:solidFill>
              </a:rPr>
              <a:t>event rate measured</a:t>
            </a:r>
          </a:p>
          <a:p>
            <a:pPr>
              <a:lnSpc>
                <a:spcPct val="80000"/>
              </a:lnSpc>
            </a:pPr>
            <a:r>
              <a:rPr lang="en-US" b="0" dirty="0">
                <a:solidFill>
                  <a:srgbClr val="009900"/>
                </a:solidFill>
              </a:rPr>
              <a:t> with reactor OFF )</a:t>
            </a:r>
          </a:p>
          <a:p>
            <a:r>
              <a:rPr lang="en-US" dirty="0">
                <a:solidFill>
                  <a:srgbClr val="009900"/>
                </a:solidFill>
              </a:rPr>
              <a:t>in agreement with expectations</a:t>
            </a:r>
          </a:p>
        </p:txBody>
      </p:sp>
      <p:grpSp>
        <p:nvGrpSpPr>
          <p:cNvPr id="14" name="Group 26"/>
          <p:cNvGrpSpPr>
            <a:grpSpLocks/>
          </p:cNvGrpSpPr>
          <p:nvPr/>
        </p:nvGrpSpPr>
        <p:grpSpPr bwMode="auto">
          <a:xfrm>
            <a:off x="1" y="3667124"/>
            <a:ext cx="4724400" cy="3190875"/>
            <a:chOff x="0" y="1973"/>
            <a:chExt cx="3322" cy="2347"/>
          </a:xfrm>
        </p:grpSpPr>
        <p:pic>
          <p:nvPicPr>
            <p:cNvPr id="15" name="Picture 5" descr="C:\Documents and Settings\dilella\Work-space\Lectures\Figures\Neutrinos\Reactors\nue_detector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973"/>
              <a:ext cx="2736" cy="2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21"/>
            <p:cNvSpPr>
              <a:spLocks noChangeArrowheads="1"/>
            </p:cNvSpPr>
            <p:nvPr/>
          </p:nvSpPr>
          <p:spPr bwMode="auto">
            <a:xfrm>
              <a:off x="2496" y="2928"/>
              <a:ext cx="480" cy="4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18"/>
            <p:cNvSpPr>
              <a:spLocks noChangeShapeType="1"/>
            </p:cNvSpPr>
            <p:nvPr/>
          </p:nvSpPr>
          <p:spPr bwMode="auto">
            <a:xfrm flipH="1" flipV="1">
              <a:off x="1824" y="2880"/>
              <a:ext cx="672" cy="24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19"/>
            <p:cNvSpPr>
              <a:spLocks noChangeShapeType="1"/>
            </p:cNvSpPr>
            <p:nvPr/>
          </p:nvSpPr>
          <p:spPr bwMode="auto">
            <a:xfrm flipH="1">
              <a:off x="1920" y="3120"/>
              <a:ext cx="576" cy="4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auto">
            <a:xfrm>
              <a:off x="2486" y="2904"/>
              <a:ext cx="58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H</a:t>
              </a:r>
              <a:r>
                <a:rPr lang="en-US" sz="2000" baseline="-25000" dirty="0">
                  <a:solidFill>
                    <a:srgbClr val="FF0000"/>
                  </a:solidFill>
                  <a:latin typeface="Symbol" charset="0"/>
                </a:rPr>
                <a:t>2</a:t>
              </a:r>
              <a:r>
                <a:rPr lang="en-US" sz="1800" dirty="0">
                  <a:solidFill>
                    <a:srgbClr val="FF0000"/>
                  </a:solidFill>
                </a:rPr>
                <a:t>O +</a:t>
              </a:r>
            </a:p>
            <a:p>
              <a:r>
                <a:rPr lang="en-US" sz="1800" dirty="0">
                  <a:solidFill>
                    <a:srgbClr val="FF0000"/>
                  </a:solidFill>
                </a:rPr>
                <a:t>CdCl</a:t>
              </a:r>
              <a:r>
                <a:rPr lang="en-US" sz="2000" baseline="-25000" dirty="0">
                  <a:solidFill>
                    <a:srgbClr val="FF0000"/>
                  </a:solidFill>
                  <a:latin typeface="Symbol" charset="0"/>
                </a:rPr>
                <a:t>2</a:t>
              </a:r>
            </a:p>
          </p:txBody>
        </p:sp>
        <p:sp>
          <p:nvSpPr>
            <p:cNvPr id="20" name="Text Box 22"/>
            <p:cNvSpPr txBox="1">
              <a:spLocks noChangeArrowheads="1"/>
            </p:cNvSpPr>
            <p:nvPr/>
          </p:nvSpPr>
          <p:spPr bwMode="auto">
            <a:xfrm>
              <a:off x="2054" y="3576"/>
              <a:ext cx="1268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/>
                <a:t>I, II, III:</a:t>
              </a:r>
            </a:p>
            <a:p>
              <a:pPr>
                <a:lnSpc>
                  <a:spcPct val="80000"/>
                </a:lnSpc>
              </a:pPr>
              <a:r>
                <a:rPr lang="en-US" sz="1800"/>
                <a:t>Liquid scintillator </a:t>
              </a:r>
            </a:p>
          </p:txBody>
        </p:sp>
        <p:sp>
          <p:nvSpPr>
            <p:cNvPr id="21" name="Text Box 23"/>
            <p:cNvSpPr txBox="1">
              <a:spLocks noChangeArrowheads="1"/>
            </p:cNvSpPr>
            <p:nvPr/>
          </p:nvSpPr>
          <p:spPr bwMode="auto">
            <a:xfrm>
              <a:off x="86" y="2804"/>
              <a:ext cx="31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>
                  <a:latin typeface="Symbol" charset="0"/>
                </a:rPr>
                <a:t>2</a:t>
              </a:r>
              <a:r>
                <a:rPr lang="en-US" sz="1600"/>
                <a:t> m</a:t>
              </a:r>
            </a:p>
          </p:txBody>
        </p:sp>
        <p:sp>
          <p:nvSpPr>
            <p:cNvPr id="22" name="Line 24"/>
            <p:cNvSpPr>
              <a:spLocks noChangeShapeType="1"/>
            </p:cNvSpPr>
            <p:nvPr/>
          </p:nvSpPr>
          <p:spPr bwMode="auto">
            <a:xfrm flipV="1">
              <a:off x="240" y="2448"/>
              <a:ext cx="0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25"/>
            <p:cNvSpPr>
              <a:spLocks noChangeShapeType="1"/>
            </p:cNvSpPr>
            <p:nvPr/>
          </p:nvSpPr>
          <p:spPr bwMode="auto">
            <a:xfrm>
              <a:off x="240" y="3024"/>
              <a:ext cx="0" cy="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532" y="211309"/>
            <a:ext cx="2121727" cy="162225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5" name="Rectangle 4"/>
          <p:cNvSpPr/>
          <p:nvPr/>
        </p:nvSpPr>
        <p:spPr>
          <a:xfrm>
            <a:off x="7140082" y="1833563"/>
            <a:ext cx="16330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/>
              <a:t>F. </a:t>
            </a:r>
            <a:r>
              <a:rPr lang="en-US" sz="1200" i="1" dirty="0" err="1"/>
              <a:t>Reines</a:t>
            </a:r>
            <a:r>
              <a:rPr lang="en-US" sz="1200" i="1" dirty="0"/>
              <a:t> and C. Cowan </a:t>
            </a:r>
          </a:p>
        </p:txBody>
      </p:sp>
    </p:spTree>
    <p:extLst>
      <p:ext uri="{BB962C8B-B14F-4D97-AF65-F5344CB8AC3E}">
        <p14:creationId xmlns:p14="http://schemas.microsoft.com/office/powerpoint/2010/main" val="2501720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neutrino</a:t>
            </a:r>
            <a:endParaRPr lang="en-US" dirty="0"/>
          </a:p>
        </p:txBody>
      </p:sp>
      <p:grpSp>
        <p:nvGrpSpPr>
          <p:cNvPr id="5" name="Group 48"/>
          <p:cNvGrpSpPr>
            <a:grpSpLocks/>
          </p:cNvGrpSpPr>
          <p:nvPr/>
        </p:nvGrpSpPr>
        <p:grpSpPr bwMode="auto">
          <a:xfrm>
            <a:off x="155576" y="985761"/>
            <a:ext cx="6264275" cy="708025"/>
            <a:chOff x="57" y="293"/>
            <a:chExt cx="3946" cy="446"/>
          </a:xfrm>
        </p:grpSpPr>
        <p:sp>
          <p:nvSpPr>
            <p:cNvPr id="6" name="Text Box 3"/>
            <p:cNvSpPr txBox="1">
              <a:spLocks noChangeArrowheads="1"/>
            </p:cNvSpPr>
            <p:nvPr/>
          </p:nvSpPr>
          <p:spPr bwMode="auto">
            <a:xfrm>
              <a:off x="57" y="293"/>
              <a:ext cx="3946" cy="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dirty="0">
                  <a:solidFill>
                    <a:schemeClr val="accent2"/>
                  </a:solidFill>
                  <a:cs typeface="+mn-cs"/>
                </a:rPr>
                <a:t>A puzzle of the late </a:t>
              </a:r>
              <a:r>
                <a:rPr lang="en-US" sz="2000" dirty="0" smtClean="0">
                  <a:solidFill>
                    <a:schemeClr val="accent2"/>
                  </a:solidFill>
                  <a:latin typeface="Symbol" charset="0"/>
                  <a:cs typeface="+mn-cs"/>
                </a:rPr>
                <a:t>1950</a:t>
              </a:r>
              <a:r>
                <a:rPr lang="en-US" sz="2000" dirty="0" smtClean="0">
                  <a:solidFill>
                    <a:schemeClr val="accent2"/>
                  </a:solidFill>
                  <a:latin typeface="Arial"/>
                </a:rPr>
                <a:t>’</a:t>
              </a:r>
              <a:r>
                <a:rPr lang="en-US" sz="2000" dirty="0" smtClean="0">
                  <a:solidFill>
                    <a:schemeClr val="accent2"/>
                  </a:solidFill>
                  <a:cs typeface="+mn-cs"/>
                </a:rPr>
                <a:t>s</a:t>
              </a:r>
              <a:r>
                <a:rPr lang="en-US" sz="2000" dirty="0">
                  <a:solidFill>
                    <a:schemeClr val="accent2"/>
                  </a:solidFill>
                  <a:cs typeface="+mn-cs"/>
                </a:rPr>
                <a:t>: the absence of  </a:t>
              </a:r>
              <a:r>
                <a:rPr lang="en-US" sz="2000" dirty="0">
                  <a:solidFill>
                    <a:schemeClr val="accent2"/>
                  </a:solidFill>
                  <a:latin typeface="Symbol" charset="0"/>
                  <a:cs typeface="+mn-cs"/>
                </a:rPr>
                <a:t>m</a:t>
              </a:r>
              <a:r>
                <a:rPr lang="en-US" sz="2000" dirty="0">
                  <a:solidFill>
                    <a:schemeClr val="accent2"/>
                  </a:solidFill>
                  <a:cs typeface="+mn-cs"/>
                </a:rPr>
                <a:t> </a:t>
              </a:r>
              <a:r>
                <a:rPr lang="en-US" sz="2000" dirty="0">
                  <a:solidFill>
                    <a:schemeClr val="accent2"/>
                  </a:solidFill>
                  <a:cs typeface="+mn-cs"/>
                  <a:sym typeface="Symbol" charset="0"/>
                </a:rPr>
                <a:t></a:t>
              </a:r>
              <a:r>
                <a:rPr lang="en-US" sz="2000" dirty="0">
                  <a:solidFill>
                    <a:schemeClr val="accent2"/>
                  </a:solidFill>
                  <a:cs typeface="+mn-cs"/>
                </a:rPr>
                <a:t> e </a:t>
              </a:r>
              <a:r>
                <a:rPr lang="en-US" sz="2000" dirty="0">
                  <a:solidFill>
                    <a:schemeClr val="accent2"/>
                  </a:solidFill>
                  <a:latin typeface="Symbol" charset="0"/>
                  <a:cs typeface="+mn-cs"/>
                </a:rPr>
                <a:t>g</a:t>
              </a:r>
              <a:r>
                <a:rPr lang="en-US" sz="2000" dirty="0">
                  <a:solidFill>
                    <a:schemeClr val="accent2"/>
                  </a:solidFill>
                  <a:cs typeface="+mn-cs"/>
                </a:rPr>
                <a:t>  decays </a:t>
              </a:r>
            </a:p>
            <a:p>
              <a:pPr>
                <a:defRPr/>
              </a:pPr>
              <a:r>
                <a:rPr lang="en-US" sz="2000" dirty="0">
                  <a:solidFill>
                    <a:schemeClr val="accent2"/>
                  </a:solidFill>
                  <a:cs typeface="+mn-cs"/>
                </a:rPr>
                <a:t>Experimental limit:  </a:t>
              </a:r>
              <a:r>
                <a:rPr lang="en-US" sz="2000" dirty="0">
                  <a:solidFill>
                    <a:schemeClr val="accent2"/>
                  </a:solidFill>
                  <a:latin typeface="Symbol" charset="0"/>
                  <a:cs typeface="+mn-cs"/>
                </a:rPr>
                <a:t>&lt;</a:t>
              </a:r>
              <a:r>
                <a:rPr lang="en-US" sz="2000" dirty="0">
                  <a:solidFill>
                    <a:schemeClr val="accent2"/>
                  </a:solidFill>
                  <a:cs typeface="+mn-cs"/>
                </a:rPr>
                <a:t> </a:t>
              </a:r>
              <a:r>
                <a:rPr lang="en-US" sz="2000" dirty="0">
                  <a:solidFill>
                    <a:schemeClr val="accent2"/>
                  </a:solidFill>
                  <a:latin typeface="Symbol" charset="0"/>
                  <a:cs typeface="+mn-cs"/>
                </a:rPr>
                <a:t>1</a:t>
              </a:r>
              <a:r>
                <a:rPr lang="en-US" sz="2000" dirty="0">
                  <a:solidFill>
                    <a:schemeClr val="accent2"/>
                  </a:solidFill>
                  <a:cs typeface="+mn-cs"/>
                </a:rPr>
                <a:t>  in </a:t>
              </a:r>
              <a:r>
                <a:rPr lang="en-US" sz="2000" dirty="0">
                  <a:solidFill>
                    <a:schemeClr val="accent2"/>
                  </a:solidFill>
                  <a:latin typeface="Symbol" charset="0"/>
                  <a:cs typeface="+mn-cs"/>
                </a:rPr>
                <a:t>10</a:t>
              </a:r>
              <a:r>
                <a:rPr lang="en-US" baseline="30000" dirty="0">
                  <a:solidFill>
                    <a:schemeClr val="accent2"/>
                  </a:solidFill>
                  <a:latin typeface="Symbol" charset="0"/>
                  <a:cs typeface="+mn-cs"/>
                </a:rPr>
                <a:t>6</a:t>
              </a:r>
              <a:r>
                <a:rPr lang="en-US" sz="2000" dirty="0">
                  <a:solidFill>
                    <a:schemeClr val="accent2"/>
                  </a:solidFill>
                  <a:cs typeface="+mn-cs"/>
                </a:rPr>
                <a:t>  </a:t>
              </a:r>
              <a:r>
                <a:rPr lang="en-US" sz="2000" dirty="0">
                  <a:solidFill>
                    <a:schemeClr val="accent2"/>
                  </a:solidFill>
                  <a:latin typeface="Symbol" charset="0"/>
                  <a:cs typeface="+mn-cs"/>
                </a:rPr>
                <a:t>m</a:t>
              </a:r>
              <a:r>
                <a:rPr lang="en-US" baseline="30000" dirty="0">
                  <a:solidFill>
                    <a:schemeClr val="accent2"/>
                  </a:solidFill>
                  <a:cs typeface="+mn-cs"/>
                </a:rPr>
                <a:t>+</a:t>
              </a:r>
              <a:r>
                <a:rPr lang="en-US" sz="2000" dirty="0">
                  <a:solidFill>
                    <a:schemeClr val="accent2"/>
                  </a:solidFill>
                  <a:cs typeface="+mn-cs"/>
                </a:rPr>
                <a:t> </a:t>
              </a:r>
              <a:r>
                <a:rPr lang="en-US" sz="2000" dirty="0">
                  <a:solidFill>
                    <a:schemeClr val="accent2"/>
                  </a:solidFill>
                  <a:cs typeface="+mn-cs"/>
                  <a:sym typeface="Symbol" charset="0"/>
                </a:rPr>
                <a:t></a:t>
              </a:r>
              <a:r>
                <a:rPr lang="en-US" sz="2000" dirty="0">
                  <a:solidFill>
                    <a:schemeClr val="accent2"/>
                  </a:solidFill>
                  <a:cs typeface="+mn-cs"/>
                </a:rPr>
                <a:t> e</a:t>
              </a:r>
              <a:r>
                <a:rPr lang="en-US" baseline="30000" dirty="0">
                  <a:solidFill>
                    <a:schemeClr val="accent2"/>
                  </a:solidFill>
                  <a:cs typeface="+mn-cs"/>
                </a:rPr>
                <a:t>+</a:t>
              </a:r>
              <a:r>
                <a:rPr lang="en-US" sz="2000" dirty="0">
                  <a:solidFill>
                    <a:schemeClr val="accent2"/>
                  </a:solidFill>
                  <a:cs typeface="+mn-cs"/>
                </a:rPr>
                <a:t> </a:t>
              </a:r>
              <a:r>
                <a:rPr lang="en-US" sz="2000" dirty="0">
                  <a:solidFill>
                    <a:schemeClr val="accent2"/>
                  </a:solidFill>
                  <a:latin typeface="Symbol" charset="0"/>
                  <a:cs typeface="+mn-cs"/>
                </a:rPr>
                <a:t>n  n</a:t>
              </a:r>
              <a:r>
                <a:rPr lang="en-US" sz="2000" dirty="0">
                  <a:solidFill>
                    <a:schemeClr val="accent2"/>
                  </a:solidFill>
                  <a:cs typeface="+mn-cs"/>
                </a:rPr>
                <a:t>   decays</a:t>
              </a:r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2812" y="572"/>
              <a:ext cx="96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55576" y="1710619"/>
            <a:ext cx="828834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rgbClr val="FF0000"/>
                </a:solidFill>
                <a:cs typeface="+mn-cs"/>
              </a:rPr>
              <a:t>A possible solution: existence of a new, conserved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“</a:t>
            </a:r>
            <a:r>
              <a:rPr lang="en-US" sz="2000" dirty="0" err="1" smtClean="0">
                <a:solidFill>
                  <a:srgbClr val="FF0000"/>
                </a:solidFill>
                <a:cs typeface="+mn-cs"/>
              </a:rPr>
              <a:t>muonic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” </a:t>
            </a:r>
            <a:r>
              <a:rPr lang="en-US" sz="2000" dirty="0" smtClean="0">
                <a:solidFill>
                  <a:srgbClr val="FF0000"/>
                </a:solidFill>
                <a:cs typeface="+mn-cs"/>
              </a:rPr>
              <a:t>quantum </a:t>
            </a:r>
            <a:r>
              <a:rPr lang="en-US" sz="2000" dirty="0">
                <a:solidFill>
                  <a:srgbClr val="FF0000"/>
                </a:solidFill>
                <a:cs typeface="+mn-cs"/>
              </a:rPr>
              <a:t>number </a:t>
            </a:r>
          </a:p>
          <a:p>
            <a:pPr>
              <a:defRPr/>
            </a:pPr>
            <a:r>
              <a:rPr lang="en-US" sz="2000" dirty="0">
                <a:solidFill>
                  <a:srgbClr val="FF0000"/>
                </a:solidFill>
                <a:cs typeface="+mn-cs"/>
              </a:rPr>
              <a:t>distinguishing muons from electrons</a:t>
            </a:r>
          </a:p>
        </p:txBody>
      </p:sp>
      <p:grpSp>
        <p:nvGrpSpPr>
          <p:cNvPr id="9" name="Group 50"/>
          <p:cNvGrpSpPr>
            <a:grpSpLocks/>
          </p:cNvGrpSpPr>
          <p:nvPr/>
        </p:nvGrpSpPr>
        <p:grpSpPr bwMode="auto">
          <a:xfrm>
            <a:off x="147869" y="2418505"/>
            <a:ext cx="7599363" cy="708025"/>
            <a:chOff x="0" y="1061"/>
            <a:chExt cx="4787" cy="446"/>
          </a:xfrm>
        </p:grpSpPr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0" y="1061"/>
              <a:ext cx="4787" cy="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dirty="0">
                  <a:solidFill>
                    <a:srgbClr val="009900"/>
                  </a:solidFill>
                  <a:cs typeface="+mn-cs"/>
                </a:rPr>
                <a:t>To allow  </a:t>
              </a:r>
              <a:r>
                <a:rPr lang="en-US" sz="2000" dirty="0">
                  <a:solidFill>
                    <a:srgbClr val="009900"/>
                  </a:solidFill>
                  <a:latin typeface="Symbol" charset="0"/>
                  <a:cs typeface="+mn-cs"/>
                </a:rPr>
                <a:t>m</a:t>
              </a:r>
              <a:r>
                <a:rPr lang="en-US" baseline="30000" dirty="0">
                  <a:solidFill>
                    <a:srgbClr val="009900"/>
                  </a:solidFill>
                  <a:cs typeface="+mn-cs"/>
                </a:rPr>
                <a:t>+</a:t>
              </a:r>
              <a:r>
                <a:rPr lang="en-US" sz="2000" dirty="0">
                  <a:solidFill>
                    <a:srgbClr val="009900"/>
                  </a:solidFill>
                  <a:cs typeface="+mn-cs"/>
                </a:rPr>
                <a:t> </a:t>
              </a:r>
              <a:r>
                <a:rPr lang="en-US" sz="2000" dirty="0">
                  <a:solidFill>
                    <a:srgbClr val="009900"/>
                  </a:solidFill>
                  <a:cs typeface="+mn-cs"/>
                  <a:sym typeface="Symbol" charset="0"/>
                </a:rPr>
                <a:t></a:t>
              </a:r>
              <a:r>
                <a:rPr lang="en-US" sz="2000" dirty="0">
                  <a:solidFill>
                    <a:srgbClr val="009900"/>
                  </a:solidFill>
                  <a:cs typeface="+mn-cs"/>
                </a:rPr>
                <a:t> e</a:t>
              </a:r>
              <a:r>
                <a:rPr lang="en-US" baseline="30000" dirty="0">
                  <a:solidFill>
                    <a:srgbClr val="009900"/>
                  </a:solidFill>
                  <a:cs typeface="+mn-cs"/>
                </a:rPr>
                <a:t>+</a:t>
              </a:r>
              <a:r>
                <a:rPr lang="en-US" sz="2000" dirty="0">
                  <a:solidFill>
                    <a:srgbClr val="009900"/>
                  </a:solidFill>
                  <a:cs typeface="+mn-cs"/>
                </a:rPr>
                <a:t> </a:t>
              </a:r>
              <a:r>
                <a:rPr lang="en-US" sz="2000" dirty="0">
                  <a:solidFill>
                    <a:srgbClr val="009900"/>
                  </a:solidFill>
                  <a:latin typeface="Symbol" charset="0"/>
                  <a:cs typeface="+mn-cs"/>
                </a:rPr>
                <a:t>n  n</a:t>
              </a:r>
              <a:r>
                <a:rPr lang="en-US" sz="2000" dirty="0">
                  <a:solidFill>
                    <a:schemeClr val="accent2"/>
                  </a:solidFill>
                  <a:cs typeface="+mn-cs"/>
                </a:rPr>
                <a:t>  </a:t>
              </a:r>
              <a:r>
                <a:rPr lang="en-US" sz="2000" dirty="0">
                  <a:solidFill>
                    <a:srgbClr val="009900"/>
                  </a:solidFill>
                  <a:cs typeface="+mn-cs"/>
                </a:rPr>
                <a:t>decays,   </a:t>
              </a:r>
              <a:r>
                <a:rPr lang="en-US" sz="2000" dirty="0">
                  <a:solidFill>
                    <a:srgbClr val="009900"/>
                  </a:solidFill>
                  <a:latin typeface="Symbol" charset="0"/>
                  <a:cs typeface="+mn-cs"/>
                </a:rPr>
                <a:t>n</a:t>
              </a:r>
              <a:r>
                <a:rPr lang="en-US" sz="2000" dirty="0">
                  <a:solidFill>
                    <a:srgbClr val="009900"/>
                  </a:solidFill>
                  <a:cs typeface="+mn-cs"/>
                </a:rPr>
                <a:t> must have </a:t>
              </a:r>
              <a:r>
                <a:rPr lang="en-US" sz="2000" dirty="0" smtClean="0">
                  <a:solidFill>
                    <a:srgbClr val="009900"/>
                  </a:solidFill>
                  <a:latin typeface="Arial"/>
                </a:rPr>
                <a:t>“</a:t>
              </a:r>
              <a:r>
                <a:rPr lang="en-US" sz="2000" dirty="0" err="1" smtClean="0">
                  <a:solidFill>
                    <a:srgbClr val="009900"/>
                  </a:solidFill>
                  <a:cs typeface="+mn-cs"/>
                </a:rPr>
                <a:t>muonic</a:t>
              </a:r>
              <a:r>
                <a:rPr lang="en-US" sz="2000" dirty="0" smtClean="0">
                  <a:solidFill>
                    <a:srgbClr val="009900"/>
                  </a:solidFill>
                  <a:latin typeface="Arial"/>
                </a:rPr>
                <a:t>” </a:t>
              </a:r>
              <a:r>
                <a:rPr lang="en-US" sz="2000" dirty="0" smtClean="0">
                  <a:solidFill>
                    <a:srgbClr val="009900"/>
                  </a:solidFill>
                  <a:cs typeface="+mn-cs"/>
                </a:rPr>
                <a:t>quantum </a:t>
              </a:r>
              <a:r>
                <a:rPr lang="en-US" sz="2000" dirty="0">
                  <a:solidFill>
                    <a:srgbClr val="009900"/>
                  </a:solidFill>
                  <a:cs typeface="+mn-cs"/>
                </a:rPr>
                <a:t>number</a:t>
              </a:r>
            </a:p>
            <a:p>
              <a:pPr>
                <a:defRPr/>
              </a:pPr>
              <a:r>
                <a:rPr lang="en-US" sz="2000" dirty="0">
                  <a:solidFill>
                    <a:srgbClr val="009900"/>
                  </a:solidFill>
                  <a:cs typeface="+mn-cs"/>
                </a:rPr>
                <a:t> but not </a:t>
              </a:r>
              <a:r>
                <a:rPr lang="en-US" sz="2000" dirty="0">
                  <a:solidFill>
                    <a:srgbClr val="009900"/>
                  </a:solidFill>
                  <a:latin typeface="Symbol" charset="0"/>
                  <a:cs typeface="+mn-cs"/>
                </a:rPr>
                <a:t>n</a:t>
              </a:r>
              <a:r>
                <a:rPr lang="en-US" sz="2000" dirty="0">
                  <a:solidFill>
                    <a:srgbClr val="009900"/>
                  </a:solidFill>
                  <a:cs typeface="+mn-cs"/>
                </a:rPr>
                <a:t>  </a:t>
              </a:r>
              <a:r>
                <a:rPr lang="en-US" sz="2000" dirty="0">
                  <a:solidFill>
                    <a:srgbClr val="009900"/>
                  </a:solidFill>
                  <a:cs typeface="+mn-cs"/>
                  <a:sym typeface="Symbol" charset="0"/>
                </a:rPr>
                <a:t>  in </a:t>
              </a:r>
              <a:r>
                <a:rPr lang="en-US" sz="2000" dirty="0">
                  <a:solidFill>
                    <a:srgbClr val="009900"/>
                  </a:solidFill>
                  <a:latin typeface="Symbol" charset="0"/>
                  <a:cs typeface="+mn-cs"/>
                </a:rPr>
                <a:t>m</a:t>
              </a:r>
              <a:r>
                <a:rPr lang="en-US" baseline="30000" dirty="0">
                  <a:solidFill>
                    <a:srgbClr val="009900"/>
                  </a:solidFill>
                  <a:cs typeface="+mn-cs"/>
                </a:rPr>
                <a:t>+</a:t>
              </a:r>
              <a:r>
                <a:rPr lang="en-US" sz="2000" dirty="0">
                  <a:solidFill>
                    <a:srgbClr val="009900"/>
                  </a:solidFill>
                  <a:cs typeface="+mn-cs"/>
                </a:rPr>
                <a:t>  </a:t>
              </a:r>
              <a:r>
                <a:rPr lang="en-US" sz="2000" dirty="0">
                  <a:solidFill>
                    <a:srgbClr val="009900"/>
                  </a:solidFill>
                  <a:cs typeface="+mn-cs"/>
                  <a:sym typeface="Symbol" charset="0"/>
                </a:rPr>
                <a:t>decay  the  </a:t>
              </a:r>
              <a:r>
                <a:rPr lang="en-US" sz="2000" dirty="0">
                  <a:solidFill>
                    <a:srgbClr val="009900"/>
                  </a:solidFill>
                  <a:latin typeface="Symbol" charset="0"/>
                  <a:cs typeface="+mn-cs"/>
                  <a:sym typeface="Symbol" charset="0"/>
                </a:rPr>
                <a:t>n</a:t>
              </a:r>
              <a:r>
                <a:rPr lang="en-US" sz="2000" dirty="0">
                  <a:solidFill>
                    <a:srgbClr val="009900"/>
                  </a:solidFill>
                  <a:cs typeface="+mn-cs"/>
                  <a:sym typeface="Symbol" charset="0"/>
                </a:rPr>
                <a:t>  is  not  the antiparticle of  </a:t>
              </a:r>
              <a:r>
                <a:rPr lang="en-US" sz="2000" dirty="0">
                  <a:solidFill>
                    <a:srgbClr val="009900"/>
                  </a:solidFill>
                  <a:latin typeface="Symbol" charset="0"/>
                  <a:cs typeface="+mn-cs"/>
                  <a:sym typeface="Symbol" charset="0"/>
                </a:rPr>
                <a:t>n</a:t>
              </a:r>
              <a:r>
                <a:rPr lang="en-US" sz="2000" dirty="0">
                  <a:solidFill>
                    <a:srgbClr val="009900"/>
                  </a:solidFill>
                  <a:cs typeface="+mn-cs"/>
                  <a:sym typeface="Symbol" charset="0"/>
                </a:rPr>
                <a:t> </a:t>
              </a:r>
            </a:p>
          </p:txBody>
        </p:sp>
        <p:sp>
          <p:nvSpPr>
            <p:cNvPr id="11" name="Line 11"/>
            <p:cNvSpPr>
              <a:spLocks noChangeShapeType="1"/>
            </p:cNvSpPr>
            <p:nvPr/>
          </p:nvSpPr>
          <p:spPr bwMode="auto">
            <a:xfrm>
              <a:off x="1359" y="1128"/>
              <a:ext cx="96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>
              <a:off x="2091" y="1128"/>
              <a:ext cx="96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3" name="Line 13"/>
            <p:cNvSpPr>
              <a:spLocks noChangeShapeType="1"/>
            </p:cNvSpPr>
            <p:nvPr/>
          </p:nvSpPr>
          <p:spPr bwMode="auto">
            <a:xfrm>
              <a:off x="2054" y="1320"/>
              <a:ext cx="96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grpSp>
        <p:nvGrpSpPr>
          <p:cNvPr id="14" name="Group 17"/>
          <p:cNvGrpSpPr>
            <a:grpSpLocks/>
          </p:cNvGrpSpPr>
          <p:nvPr/>
        </p:nvGrpSpPr>
        <p:grpSpPr bwMode="auto">
          <a:xfrm>
            <a:off x="731876" y="3199555"/>
            <a:ext cx="8610600" cy="457200"/>
            <a:chOff x="144" y="1488"/>
            <a:chExt cx="5424" cy="288"/>
          </a:xfrm>
        </p:grpSpPr>
        <p:sp>
          <p:nvSpPr>
            <p:cNvPr id="15" name="Text Box 15"/>
            <p:cNvSpPr txBox="1">
              <a:spLocks noChangeArrowheads="1"/>
            </p:cNvSpPr>
            <p:nvPr/>
          </p:nvSpPr>
          <p:spPr bwMode="auto">
            <a:xfrm>
              <a:off x="144" y="1488"/>
              <a:ext cx="54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rgbClr val="FF0000"/>
                  </a:solidFill>
                  <a:cs typeface="+mn-cs"/>
                  <a:sym typeface="Symbol" charset="0"/>
                </a:rPr>
                <a:t> t</a:t>
              </a:r>
              <a:r>
                <a:rPr lang="en-US">
                  <a:solidFill>
                    <a:srgbClr val="FF0000"/>
                  </a:solidFill>
                  <a:cs typeface="+mn-cs"/>
                </a:rPr>
                <a:t>wo distinct neutrinos (</a:t>
              </a:r>
              <a:r>
                <a:rPr lang="en-US">
                  <a:solidFill>
                    <a:srgbClr val="FF0000"/>
                  </a:solidFill>
                  <a:latin typeface="Symbol" charset="0"/>
                  <a:cs typeface="+mn-cs"/>
                </a:rPr>
                <a:t>n</a:t>
              </a:r>
              <a:r>
                <a:rPr lang="en-US" sz="2800" baseline="-25000">
                  <a:solidFill>
                    <a:srgbClr val="FF0000"/>
                  </a:solidFill>
                  <a:cs typeface="+mn-cs"/>
                </a:rPr>
                <a:t>e</a:t>
              </a:r>
              <a:r>
                <a:rPr lang="en-US">
                  <a:solidFill>
                    <a:srgbClr val="FF0000"/>
                  </a:solidFill>
                  <a:cs typeface="+mn-cs"/>
                </a:rPr>
                <a:t> , </a:t>
              </a:r>
              <a:r>
                <a:rPr lang="en-US">
                  <a:solidFill>
                    <a:srgbClr val="FF0000"/>
                  </a:solidFill>
                  <a:latin typeface="Symbol" charset="0"/>
                  <a:cs typeface="+mn-cs"/>
                </a:rPr>
                <a:t>n</a:t>
              </a:r>
              <a:r>
                <a:rPr lang="en-US" sz="2800" baseline="-25000">
                  <a:solidFill>
                    <a:srgbClr val="FF0000"/>
                  </a:solidFill>
                  <a:latin typeface="Symbol" charset="0"/>
                  <a:cs typeface="+mn-cs"/>
                </a:rPr>
                <a:t>m</a:t>
              </a:r>
              <a:r>
                <a:rPr lang="en-US">
                  <a:solidFill>
                    <a:srgbClr val="FF0000"/>
                  </a:solidFill>
                  <a:cs typeface="+mn-cs"/>
                </a:rPr>
                <a:t>)  in the decay  </a:t>
              </a:r>
              <a:r>
                <a:rPr lang="en-US">
                  <a:solidFill>
                    <a:srgbClr val="FF0000"/>
                  </a:solidFill>
                  <a:latin typeface="Symbol" charset="0"/>
                  <a:cs typeface="+mn-cs"/>
                </a:rPr>
                <a:t>m</a:t>
              </a:r>
              <a:r>
                <a:rPr lang="en-US" sz="2800" baseline="30000">
                  <a:solidFill>
                    <a:srgbClr val="FF0000"/>
                  </a:solidFill>
                  <a:cs typeface="+mn-cs"/>
                </a:rPr>
                <a:t>+</a:t>
              </a:r>
              <a:r>
                <a:rPr lang="en-US">
                  <a:solidFill>
                    <a:srgbClr val="FF0000"/>
                  </a:solidFill>
                  <a:cs typeface="+mn-cs"/>
                </a:rPr>
                <a:t> </a:t>
              </a:r>
              <a:r>
                <a:rPr lang="en-US">
                  <a:solidFill>
                    <a:srgbClr val="FF0000"/>
                  </a:solidFill>
                  <a:cs typeface="+mn-cs"/>
                  <a:sym typeface="Symbol" charset="0"/>
                </a:rPr>
                <a:t> e</a:t>
              </a:r>
              <a:r>
                <a:rPr lang="en-US" sz="2800" baseline="30000">
                  <a:solidFill>
                    <a:srgbClr val="FF0000"/>
                  </a:solidFill>
                  <a:cs typeface="+mn-cs"/>
                </a:rPr>
                <a:t>+</a:t>
              </a:r>
              <a:r>
                <a:rPr lang="en-US">
                  <a:solidFill>
                    <a:srgbClr val="FF0000"/>
                  </a:solidFill>
                  <a:cs typeface="+mn-cs"/>
                  <a:sym typeface="Symbol" charset="0"/>
                </a:rPr>
                <a:t> </a:t>
              </a:r>
              <a:r>
                <a:rPr lang="en-US">
                  <a:solidFill>
                    <a:srgbClr val="FF0000"/>
                  </a:solidFill>
                  <a:latin typeface="Symbol" charset="0"/>
                  <a:cs typeface="+mn-cs"/>
                </a:rPr>
                <a:t>n</a:t>
              </a:r>
              <a:r>
                <a:rPr lang="en-US" sz="2800" baseline="-25000">
                  <a:solidFill>
                    <a:srgbClr val="FF0000"/>
                  </a:solidFill>
                  <a:cs typeface="+mn-cs"/>
                </a:rPr>
                <a:t>e</a:t>
              </a:r>
              <a:r>
                <a:rPr lang="en-US">
                  <a:solidFill>
                    <a:srgbClr val="FF0000"/>
                  </a:solidFill>
                  <a:cs typeface="+mn-cs"/>
                  <a:sym typeface="Symbol" charset="0"/>
                </a:rPr>
                <a:t> </a:t>
              </a:r>
              <a:r>
                <a:rPr lang="en-US">
                  <a:solidFill>
                    <a:srgbClr val="FF0000"/>
                  </a:solidFill>
                  <a:latin typeface="Symbol" charset="0"/>
                  <a:cs typeface="+mn-cs"/>
                </a:rPr>
                <a:t>n</a:t>
              </a:r>
              <a:r>
                <a:rPr lang="en-US" sz="2800" baseline="-25000">
                  <a:solidFill>
                    <a:srgbClr val="FF0000"/>
                  </a:solidFill>
                  <a:latin typeface="Symbol" charset="0"/>
                  <a:cs typeface="+mn-cs"/>
                </a:rPr>
                <a:t>m</a:t>
              </a:r>
            </a:p>
          </p:txBody>
        </p:sp>
        <p:sp>
          <p:nvSpPr>
            <p:cNvPr id="16" name="Line 16"/>
            <p:cNvSpPr>
              <a:spLocks noChangeShapeType="1"/>
            </p:cNvSpPr>
            <p:nvPr/>
          </p:nvSpPr>
          <p:spPr bwMode="auto">
            <a:xfrm>
              <a:off x="3727" y="1564"/>
              <a:ext cx="9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grpSp>
        <p:nvGrpSpPr>
          <p:cNvPr id="17" name="Group 22"/>
          <p:cNvGrpSpPr>
            <a:grpSpLocks/>
          </p:cNvGrpSpPr>
          <p:nvPr/>
        </p:nvGrpSpPr>
        <p:grpSpPr bwMode="auto">
          <a:xfrm>
            <a:off x="175995" y="3586904"/>
            <a:ext cx="8686800" cy="696912"/>
            <a:chOff x="75" y="1797"/>
            <a:chExt cx="5472" cy="439"/>
          </a:xfrm>
        </p:grpSpPr>
        <p:sp>
          <p:nvSpPr>
            <p:cNvPr id="18" name="Text Box 19"/>
            <p:cNvSpPr txBox="1">
              <a:spLocks noChangeArrowheads="1"/>
            </p:cNvSpPr>
            <p:nvPr/>
          </p:nvSpPr>
          <p:spPr bwMode="auto">
            <a:xfrm>
              <a:off x="75" y="1797"/>
              <a:ext cx="5472" cy="4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cs typeface="+mn-cs"/>
                </a:rPr>
                <a:t>Consequence for </a:t>
              </a:r>
              <a:r>
                <a:rPr lang="en-US" dirty="0">
                  <a:latin typeface="Symbol" charset="0"/>
                  <a:cs typeface="+mn-cs"/>
                </a:rPr>
                <a:t>p</a:t>
              </a:r>
              <a:r>
                <a:rPr lang="en-US" dirty="0">
                  <a:cs typeface="+mn-cs"/>
                </a:rPr>
                <a:t> – meson decays:  </a:t>
              </a:r>
              <a:r>
                <a:rPr lang="en-US" dirty="0">
                  <a:latin typeface="Symbol" charset="0"/>
                  <a:cs typeface="+mn-cs"/>
                </a:rPr>
                <a:t>p</a:t>
              </a:r>
              <a:r>
                <a:rPr lang="en-US" baseline="30000" dirty="0">
                  <a:cs typeface="+mn-cs"/>
                </a:rPr>
                <a:t>+</a:t>
              </a:r>
              <a:r>
                <a:rPr lang="en-US" dirty="0">
                  <a:cs typeface="+mn-cs"/>
                </a:rPr>
                <a:t> </a:t>
              </a:r>
              <a:r>
                <a:rPr lang="en-US" dirty="0">
                  <a:cs typeface="+mn-cs"/>
                  <a:sym typeface="Symbol" charset="0"/>
                </a:rPr>
                <a:t> </a:t>
              </a:r>
              <a:r>
                <a:rPr lang="en-US" dirty="0">
                  <a:latin typeface="Symbol" charset="0"/>
                  <a:cs typeface="+mn-cs"/>
                  <a:sym typeface="Symbol" charset="0"/>
                </a:rPr>
                <a:t>m</a:t>
              </a:r>
              <a:r>
                <a:rPr lang="en-US" baseline="30000" dirty="0">
                  <a:cs typeface="+mn-cs"/>
                </a:rPr>
                <a:t>+</a:t>
              </a:r>
              <a:r>
                <a:rPr lang="en-US" dirty="0">
                  <a:cs typeface="+mn-cs"/>
                  <a:sym typeface="Symbol" charset="0"/>
                </a:rPr>
                <a:t> </a:t>
              </a:r>
              <a:r>
                <a:rPr lang="en-US" dirty="0">
                  <a:latin typeface="Symbol" charset="0"/>
                  <a:cs typeface="+mn-cs"/>
                  <a:sym typeface="Symbol" charset="0"/>
                </a:rPr>
                <a:t>n</a:t>
              </a:r>
              <a:r>
                <a:rPr lang="en-US" sz="2800" baseline="-25000" dirty="0">
                  <a:latin typeface="Symbol" charset="0"/>
                  <a:cs typeface="+mn-cs"/>
                  <a:sym typeface="Symbol" charset="0"/>
                </a:rPr>
                <a:t>m</a:t>
              </a:r>
              <a:r>
                <a:rPr lang="en-US" dirty="0">
                  <a:cs typeface="+mn-cs"/>
                  <a:sym typeface="Symbol" charset="0"/>
                </a:rPr>
                <a:t>   ;  </a:t>
              </a:r>
              <a:r>
                <a:rPr lang="en-US" dirty="0">
                  <a:latin typeface="Symbol" charset="0"/>
                  <a:cs typeface="+mn-cs"/>
                  <a:sym typeface="Symbol" charset="0"/>
                </a:rPr>
                <a:t>p</a:t>
              </a:r>
              <a:r>
                <a:rPr lang="en-US" sz="3200" baseline="30000" dirty="0">
                  <a:cs typeface="Times New Roman" charset="0"/>
                  <a:sym typeface="Symbol" charset="0"/>
                </a:rPr>
                <a:t>-</a:t>
              </a:r>
              <a:r>
                <a:rPr lang="en-US" dirty="0">
                  <a:cs typeface="+mn-cs"/>
                  <a:sym typeface="Symbol" charset="0"/>
                </a:rPr>
                <a:t>  </a:t>
              </a:r>
              <a:r>
                <a:rPr lang="en-US" dirty="0">
                  <a:latin typeface="Symbol" charset="0"/>
                  <a:cs typeface="+mn-cs"/>
                  <a:sym typeface="Symbol" charset="0"/>
                </a:rPr>
                <a:t>m</a:t>
              </a:r>
              <a:r>
                <a:rPr lang="en-US" baseline="30000" dirty="0">
                  <a:cs typeface="Times New Roman" charset="0"/>
                  <a:sym typeface="Symbol" charset="0"/>
                </a:rPr>
                <a:t>–</a:t>
              </a:r>
              <a:r>
                <a:rPr lang="en-US" dirty="0">
                  <a:cs typeface="+mn-cs"/>
                  <a:sym typeface="Symbol" charset="0"/>
                </a:rPr>
                <a:t> </a:t>
              </a:r>
              <a:r>
                <a:rPr lang="en-US" dirty="0" smtClean="0">
                  <a:latin typeface="Symbol" charset="0"/>
                  <a:cs typeface="+mn-cs"/>
                  <a:sym typeface="Symbol" charset="0"/>
                </a:rPr>
                <a:t>n</a:t>
              </a:r>
              <a:r>
                <a:rPr lang="en-US" sz="2800" baseline="-25000" dirty="0" smtClean="0">
                  <a:latin typeface="Symbol" charset="0"/>
                  <a:cs typeface="+mn-cs"/>
                  <a:sym typeface="Symbol" charset="0"/>
                </a:rPr>
                <a:t>m</a:t>
              </a:r>
              <a:r>
                <a:rPr lang="en-US" dirty="0" smtClean="0">
                  <a:sym typeface="Symbol" charset="0"/>
                </a:rPr>
                <a:t> </a:t>
              </a:r>
              <a:r>
                <a:rPr lang="en-US" dirty="0" smtClean="0">
                  <a:cs typeface="+mn-cs"/>
                  <a:sym typeface="Symbol" charset="0"/>
                </a:rPr>
                <a:t>to </a:t>
              </a:r>
              <a:r>
                <a:rPr lang="en-US" dirty="0">
                  <a:cs typeface="+mn-cs"/>
                  <a:sym typeface="Symbol" charset="0"/>
                </a:rPr>
                <a:t>conserve </a:t>
              </a:r>
              <a:r>
                <a:rPr lang="en-US" dirty="0" smtClean="0">
                  <a:cs typeface="+mn-cs"/>
                  <a:sym typeface="Symbol" charset="0"/>
                </a:rPr>
                <a:t>the “</a:t>
              </a:r>
              <a:r>
                <a:rPr lang="en-US" dirty="0" err="1" smtClean="0">
                  <a:cs typeface="+mn-cs"/>
                  <a:sym typeface="Symbol" charset="0"/>
                </a:rPr>
                <a:t>muonic</a:t>
              </a:r>
              <a:r>
                <a:rPr lang="en-US" dirty="0" smtClean="0">
                  <a:latin typeface="Arial"/>
                  <a:sym typeface="Symbol" charset="0"/>
                </a:rPr>
                <a:t>”</a:t>
              </a:r>
              <a:r>
                <a:rPr lang="en-US" dirty="0">
                  <a:sym typeface="Symbol" charset="0"/>
                </a:rPr>
                <a:t> </a:t>
              </a:r>
              <a:r>
                <a:rPr lang="en-US" dirty="0" smtClean="0">
                  <a:cs typeface="+mn-cs"/>
                  <a:sym typeface="Symbol" charset="0"/>
                </a:rPr>
                <a:t>quantum </a:t>
              </a:r>
              <a:r>
                <a:rPr lang="en-US" dirty="0">
                  <a:cs typeface="+mn-cs"/>
                  <a:sym typeface="Symbol" charset="0"/>
                </a:rPr>
                <a:t>number</a:t>
              </a:r>
            </a:p>
          </p:txBody>
        </p:sp>
        <p:sp>
          <p:nvSpPr>
            <p:cNvPr id="19" name="Line 21"/>
            <p:cNvSpPr>
              <a:spLocks noChangeShapeType="1"/>
            </p:cNvSpPr>
            <p:nvPr/>
          </p:nvSpPr>
          <p:spPr bwMode="auto">
            <a:xfrm>
              <a:off x="3627" y="1897"/>
              <a:ext cx="11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grpSp>
        <p:nvGrpSpPr>
          <p:cNvPr id="20" name="Group 27"/>
          <p:cNvGrpSpPr>
            <a:grpSpLocks/>
          </p:cNvGrpSpPr>
          <p:nvPr/>
        </p:nvGrpSpPr>
        <p:grpSpPr bwMode="auto">
          <a:xfrm>
            <a:off x="254001" y="4283565"/>
            <a:ext cx="8550275" cy="396875"/>
            <a:chOff x="6" y="2375"/>
            <a:chExt cx="5386" cy="250"/>
          </a:xfrm>
        </p:grpSpPr>
        <p:sp>
          <p:nvSpPr>
            <p:cNvPr id="21" name="Text Box 23"/>
            <p:cNvSpPr txBox="1">
              <a:spLocks noChangeArrowheads="1"/>
            </p:cNvSpPr>
            <p:nvPr/>
          </p:nvSpPr>
          <p:spPr bwMode="auto">
            <a:xfrm>
              <a:off x="6" y="2375"/>
              <a:ext cx="538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000" dirty="0">
                  <a:solidFill>
                    <a:schemeClr val="accent2"/>
                  </a:solidFill>
                  <a:cs typeface="+mn-cs"/>
                </a:rPr>
                <a:t>High energy proton accelerators: intense sources of </a:t>
              </a:r>
              <a:r>
                <a:rPr lang="en-US" sz="2000" dirty="0">
                  <a:solidFill>
                    <a:schemeClr val="accent2"/>
                  </a:solidFill>
                  <a:latin typeface="Symbol" charset="0"/>
                  <a:cs typeface="+mn-cs"/>
                </a:rPr>
                <a:t>p</a:t>
              </a:r>
              <a:r>
                <a:rPr lang="en-US" sz="2000" baseline="30000" dirty="0">
                  <a:solidFill>
                    <a:schemeClr val="accent2"/>
                  </a:solidFill>
                  <a:latin typeface="Symbol" charset="0"/>
                  <a:cs typeface="+mn-cs"/>
                  <a:sym typeface="Symbol" charset="0"/>
                </a:rPr>
                <a:t></a:t>
              </a:r>
              <a:r>
                <a:rPr lang="en-US" sz="2000" dirty="0">
                  <a:solidFill>
                    <a:schemeClr val="accent2"/>
                  </a:solidFill>
                  <a:cs typeface="+mn-cs"/>
                </a:rPr>
                <a:t> – mesons  </a:t>
              </a:r>
              <a:r>
                <a:rPr lang="en-US" sz="2000" dirty="0">
                  <a:solidFill>
                    <a:schemeClr val="accent2"/>
                  </a:solidFill>
                  <a:cs typeface="+mn-cs"/>
                  <a:sym typeface="Symbol" charset="0"/>
                </a:rPr>
                <a:t></a:t>
              </a:r>
              <a:r>
                <a:rPr lang="en-US" sz="2000" dirty="0">
                  <a:solidFill>
                    <a:schemeClr val="accent2"/>
                  </a:solidFill>
                  <a:cs typeface="+mn-cs"/>
                </a:rPr>
                <a:t>  </a:t>
              </a:r>
              <a:r>
                <a:rPr lang="en-US" sz="2000" dirty="0">
                  <a:solidFill>
                    <a:schemeClr val="accent2"/>
                  </a:solidFill>
                  <a:latin typeface="Symbol" charset="0"/>
                  <a:cs typeface="+mn-cs"/>
                </a:rPr>
                <a:t>n</a:t>
              </a:r>
              <a:r>
                <a:rPr lang="en-US" baseline="-25000" dirty="0">
                  <a:solidFill>
                    <a:schemeClr val="accent2"/>
                  </a:solidFill>
                  <a:latin typeface="Symbol" charset="0"/>
                  <a:cs typeface="+mn-cs"/>
                </a:rPr>
                <a:t>m</a:t>
              </a:r>
              <a:r>
                <a:rPr lang="en-US" sz="2000" dirty="0">
                  <a:solidFill>
                    <a:schemeClr val="accent2"/>
                  </a:solidFill>
                  <a:cs typeface="+mn-cs"/>
                </a:rPr>
                <a:t> , </a:t>
              </a:r>
              <a:r>
                <a:rPr lang="en-US" sz="2000" dirty="0">
                  <a:solidFill>
                    <a:schemeClr val="accent2"/>
                  </a:solidFill>
                  <a:latin typeface="Symbol" charset="0"/>
                  <a:cs typeface="+mn-cs"/>
                </a:rPr>
                <a:t>n</a:t>
              </a:r>
              <a:r>
                <a:rPr lang="en-US" baseline="-25000" dirty="0">
                  <a:solidFill>
                    <a:schemeClr val="accent2"/>
                  </a:solidFill>
                  <a:latin typeface="Symbol" charset="0"/>
                  <a:cs typeface="+mn-cs"/>
                </a:rPr>
                <a:t>m</a:t>
              </a:r>
            </a:p>
          </p:txBody>
        </p:sp>
        <p:sp>
          <p:nvSpPr>
            <p:cNvPr id="22" name="Line 24"/>
            <p:cNvSpPr>
              <a:spLocks noChangeShapeType="1"/>
            </p:cNvSpPr>
            <p:nvPr/>
          </p:nvSpPr>
          <p:spPr bwMode="auto">
            <a:xfrm>
              <a:off x="4804" y="2445"/>
              <a:ext cx="115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grpSp>
        <p:nvGrpSpPr>
          <p:cNvPr id="23" name="Group 46"/>
          <p:cNvGrpSpPr>
            <a:grpSpLocks/>
          </p:cNvGrpSpPr>
          <p:nvPr/>
        </p:nvGrpSpPr>
        <p:grpSpPr bwMode="auto">
          <a:xfrm>
            <a:off x="549230" y="4667250"/>
            <a:ext cx="7569200" cy="1892300"/>
            <a:chOff x="144" y="2592"/>
            <a:chExt cx="4768" cy="1192"/>
          </a:xfrm>
        </p:grpSpPr>
        <p:sp>
          <p:nvSpPr>
            <p:cNvPr id="24" name="Text Box 26"/>
            <p:cNvSpPr txBox="1">
              <a:spLocks noChangeArrowheads="1"/>
            </p:cNvSpPr>
            <p:nvPr/>
          </p:nvSpPr>
          <p:spPr bwMode="auto">
            <a:xfrm>
              <a:off x="144" y="2592"/>
              <a:ext cx="164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>
                  <a:cs typeface="+mn-cs"/>
                </a:rPr>
                <a:t> </a:t>
              </a:r>
              <a:r>
                <a:rPr lang="en-US" sz="2000" u="sng">
                  <a:cs typeface="+mn-cs"/>
                </a:rPr>
                <a:t>Experimental method</a:t>
              </a:r>
            </a:p>
          </p:txBody>
        </p:sp>
        <p:grpSp>
          <p:nvGrpSpPr>
            <p:cNvPr id="25" name="Group 45"/>
            <p:cNvGrpSpPr>
              <a:grpSpLocks/>
            </p:cNvGrpSpPr>
            <p:nvPr/>
          </p:nvGrpSpPr>
          <p:grpSpPr bwMode="auto">
            <a:xfrm>
              <a:off x="336" y="2592"/>
              <a:ext cx="4576" cy="1192"/>
              <a:chOff x="192" y="2784"/>
              <a:chExt cx="4576" cy="1192"/>
            </a:xfrm>
          </p:grpSpPr>
          <p:sp>
            <p:nvSpPr>
              <p:cNvPr id="26" name="Text Box 40"/>
              <p:cNvSpPr txBox="1">
                <a:spLocks noChangeArrowheads="1"/>
              </p:cNvSpPr>
              <p:nvPr/>
            </p:nvSpPr>
            <p:spPr bwMode="auto">
              <a:xfrm>
                <a:off x="3360" y="2784"/>
                <a:ext cx="76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sz="1800">
                    <a:solidFill>
                      <a:srgbClr val="FF0000"/>
                    </a:solidFill>
                    <a:latin typeface="Symbol" charset="0"/>
                    <a:cs typeface="+mn-cs"/>
                  </a:rPr>
                  <a:t>n</a:t>
                </a:r>
                <a:r>
                  <a:rPr lang="en-US" sz="2000" baseline="-25000">
                    <a:solidFill>
                      <a:srgbClr val="FF0000"/>
                    </a:solidFill>
                    <a:latin typeface="Symbol" charset="0"/>
                    <a:cs typeface="+mn-cs"/>
                  </a:rPr>
                  <a:t>m </a:t>
                </a:r>
                <a:r>
                  <a:rPr lang="en-US" sz="1800">
                    <a:solidFill>
                      <a:srgbClr val="FF0000"/>
                    </a:solidFill>
                    <a:cs typeface="+mn-cs"/>
                  </a:rPr>
                  <a:t>, </a:t>
                </a:r>
                <a:r>
                  <a:rPr lang="en-US" sz="1800">
                    <a:solidFill>
                      <a:srgbClr val="FF0000"/>
                    </a:solidFill>
                    <a:latin typeface="Symbol" charset="0"/>
                    <a:cs typeface="+mn-cs"/>
                  </a:rPr>
                  <a:t>n</a:t>
                </a:r>
                <a:r>
                  <a:rPr lang="en-US" sz="2000" baseline="-25000">
                    <a:solidFill>
                      <a:srgbClr val="FF0000"/>
                    </a:solidFill>
                    <a:latin typeface="Symbol" charset="0"/>
                    <a:cs typeface="+mn-cs"/>
                  </a:rPr>
                  <a:t>m </a:t>
                </a:r>
              </a:p>
            </p:txBody>
          </p:sp>
          <p:grpSp>
            <p:nvGrpSpPr>
              <p:cNvPr id="27" name="Group 44"/>
              <p:cNvGrpSpPr>
                <a:grpSpLocks/>
              </p:cNvGrpSpPr>
              <p:nvPr/>
            </p:nvGrpSpPr>
            <p:grpSpPr bwMode="auto">
              <a:xfrm>
                <a:off x="192" y="2850"/>
                <a:ext cx="4576" cy="1126"/>
                <a:chOff x="192" y="2850"/>
                <a:chExt cx="4576" cy="1126"/>
              </a:xfrm>
            </p:grpSpPr>
            <p:sp>
              <p:nvSpPr>
                <p:cNvPr id="28" name="AutoShape 28"/>
                <p:cNvSpPr>
                  <a:spLocks noChangeArrowheads="1"/>
                </p:cNvSpPr>
                <p:nvPr/>
              </p:nvSpPr>
              <p:spPr bwMode="auto">
                <a:xfrm>
                  <a:off x="192" y="3072"/>
                  <a:ext cx="528" cy="192"/>
                </a:xfrm>
                <a:prstGeom prst="rightArrow">
                  <a:avLst>
                    <a:gd name="adj1" fmla="val 50000"/>
                    <a:gd name="adj2" fmla="val 68750"/>
                  </a:avLst>
                </a:prstGeom>
                <a:solidFill>
                  <a:schemeClr val="accent2"/>
                </a:solidFill>
                <a:ln w="38100" cmpd="sng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29" name="Rectangle 29"/>
                <p:cNvSpPr>
                  <a:spLocks noChangeArrowheads="1"/>
                </p:cNvSpPr>
                <p:nvPr/>
              </p:nvSpPr>
              <p:spPr bwMode="auto">
                <a:xfrm>
                  <a:off x="768" y="3120"/>
                  <a:ext cx="96" cy="96"/>
                </a:xfrm>
                <a:prstGeom prst="rect">
                  <a:avLst/>
                </a:prstGeom>
                <a:solidFill>
                  <a:srgbClr val="A5002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30" name="Line 30"/>
                <p:cNvSpPr>
                  <a:spLocks noChangeShapeType="1"/>
                </p:cNvSpPr>
                <p:nvPr/>
              </p:nvSpPr>
              <p:spPr bwMode="auto">
                <a:xfrm>
                  <a:off x="960" y="3168"/>
                  <a:ext cx="148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31" name="Rectangle 31"/>
                <p:cNvSpPr>
                  <a:spLocks noChangeArrowheads="1"/>
                </p:cNvSpPr>
                <p:nvPr/>
              </p:nvSpPr>
              <p:spPr bwMode="auto">
                <a:xfrm>
                  <a:off x="2429" y="2880"/>
                  <a:ext cx="912" cy="576"/>
                </a:xfrm>
                <a:prstGeom prst="rect">
                  <a:avLst/>
                </a:prstGeom>
                <a:ln>
                  <a:headEnd/>
                  <a:tailEnd/>
                </a:ln>
                <a:extLst/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32" name="AutoShape 32"/>
                <p:cNvSpPr>
                  <a:spLocks noChangeArrowheads="1"/>
                </p:cNvSpPr>
                <p:nvPr/>
              </p:nvSpPr>
              <p:spPr bwMode="auto">
                <a:xfrm>
                  <a:off x="3408" y="3024"/>
                  <a:ext cx="768" cy="288"/>
                </a:xfrm>
                <a:prstGeom prst="rightArrow">
                  <a:avLst>
                    <a:gd name="adj1" fmla="val 50000"/>
                    <a:gd name="adj2" fmla="val 66667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38100" cmpd="sng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33" name="Rectangle 33"/>
                <p:cNvSpPr>
                  <a:spLocks noChangeArrowheads="1"/>
                </p:cNvSpPr>
                <p:nvPr/>
              </p:nvSpPr>
              <p:spPr bwMode="auto">
                <a:xfrm>
                  <a:off x="4203" y="2880"/>
                  <a:ext cx="432" cy="576"/>
                </a:xfrm>
                <a:prstGeom prst="rect">
                  <a:avLst/>
                </a:prstGeom>
                <a:ln>
                  <a:headEnd/>
                  <a:tailEnd/>
                </a:ln>
                <a:extLst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34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192" y="3264"/>
                  <a:ext cx="486" cy="29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75000"/>
                    </a:lnSpc>
                    <a:defRPr/>
                  </a:pPr>
                  <a:r>
                    <a:rPr lang="en-US" sz="1600">
                      <a:solidFill>
                        <a:schemeClr val="accent2"/>
                      </a:solidFill>
                      <a:cs typeface="+mn-cs"/>
                    </a:rPr>
                    <a:t>proton</a:t>
                  </a:r>
                </a:p>
                <a:p>
                  <a:pPr algn="ctr">
                    <a:lnSpc>
                      <a:spcPct val="75000"/>
                    </a:lnSpc>
                    <a:defRPr/>
                  </a:pPr>
                  <a:r>
                    <a:rPr lang="en-US" sz="1600">
                      <a:solidFill>
                        <a:schemeClr val="accent2"/>
                      </a:solidFill>
                      <a:cs typeface="+mn-cs"/>
                    </a:rPr>
                    <a:t>beam</a:t>
                  </a:r>
                </a:p>
              </p:txBody>
            </p:sp>
            <p:sp>
              <p:nvSpPr>
                <p:cNvPr id="35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614" y="3639"/>
                  <a:ext cx="444" cy="2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sz="1600">
                      <a:solidFill>
                        <a:srgbClr val="A50021"/>
                      </a:solidFill>
                      <a:cs typeface="+mn-cs"/>
                    </a:rPr>
                    <a:t>target</a:t>
                  </a:r>
                </a:p>
              </p:txBody>
            </p:sp>
            <p:sp>
              <p:nvSpPr>
                <p:cNvPr id="36" name="Line 37"/>
                <p:cNvSpPr>
                  <a:spLocks noChangeShapeType="1"/>
                </p:cNvSpPr>
                <p:nvPr/>
              </p:nvSpPr>
              <p:spPr bwMode="auto">
                <a:xfrm flipV="1">
                  <a:off x="816" y="3264"/>
                  <a:ext cx="0" cy="384"/>
                </a:xfrm>
                <a:prstGeom prst="line">
                  <a:avLst/>
                </a:prstGeom>
                <a:noFill/>
                <a:ln w="9525">
                  <a:solidFill>
                    <a:srgbClr val="A5002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37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1200" y="3168"/>
                  <a:ext cx="1011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sz="1800">
                      <a:latin typeface="Symbol" charset="0"/>
                      <a:cs typeface="+mn-cs"/>
                    </a:rPr>
                    <a:t>p</a:t>
                  </a:r>
                  <a:r>
                    <a:rPr lang="en-US" sz="1800">
                      <a:cs typeface="+mn-cs"/>
                    </a:rPr>
                    <a:t> decay region</a:t>
                  </a:r>
                </a:p>
              </p:txBody>
            </p:sp>
            <p:sp>
              <p:nvSpPr>
                <p:cNvPr id="38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2064" y="3504"/>
                  <a:ext cx="1727" cy="4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80000"/>
                    </a:lnSpc>
                    <a:defRPr/>
                  </a:pPr>
                  <a:r>
                    <a:rPr lang="en-US" sz="1800">
                      <a:cs typeface="+mn-cs"/>
                    </a:rPr>
                    <a:t>Shielding</a:t>
                  </a:r>
                </a:p>
                <a:p>
                  <a:pPr algn="ctr">
                    <a:lnSpc>
                      <a:spcPct val="80000"/>
                    </a:lnSpc>
                    <a:defRPr/>
                  </a:pPr>
                  <a:r>
                    <a:rPr lang="en-US" sz="1800">
                      <a:cs typeface="+mn-cs"/>
                    </a:rPr>
                    <a:t>to stop all other particles,</a:t>
                  </a:r>
                </a:p>
                <a:p>
                  <a:pPr algn="ctr">
                    <a:lnSpc>
                      <a:spcPct val="80000"/>
                    </a:lnSpc>
                    <a:defRPr/>
                  </a:pPr>
                  <a:r>
                    <a:rPr lang="en-US" sz="1800">
                      <a:cs typeface="+mn-cs"/>
                    </a:rPr>
                    <a:t>including </a:t>
                  </a:r>
                  <a:r>
                    <a:rPr lang="en-US" sz="1800">
                      <a:latin typeface="Symbol" charset="0"/>
                      <a:cs typeface="+mn-cs"/>
                    </a:rPr>
                    <a:t>m</a:t>
                  </a:r>
                  <a:r>
                    <a:rPr lang="en-US" sz="1800">
                      <a:cs typeface="+mn-cs"/>
                    </a:rPr>
                    <a:t> from </a:t>
                  </a:r>
                  <a:r>
                    <a:rPr lang="en-US" sz="1800">
                      <a:latin typeface="Symbol" charset="0"/>
                      <a:cs typeface="+mn-cs"/>
                    </a:rPr>
                    <a:t>p</a:t>
                  </a:r>
                  <a:r>
                    <a:rPr lang="en-US" sz="1800">
                      <a:cs typeface="+mn-cs"/>
                    </a:rPr>
                    <a:t> decay  </a:t>
                  </a:r>
                </a:p>
              </p:txBody>
            </p:sp>
            <p:sp>
              <p:nvSpPr>
                <p:cNvPr id="39" name="Line 41"/>
                <p:cNvSpPr>
                  <a:spLocks noChangeShapeType="1"/>
                </p:cNvSpPr>
                <p:nvPr/>
              </p:nvSpPr>
              <p:spPr bwMode="auto">
                <a:xfrm>
                  <a:off x="3777" y="2850"/>
                  <a:ext cx="96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40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4064" y="3480"/>
                  <a:ext cx="704" cy="35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800">
                      <a:solidFill>
                        <a:srgbClr val="009900"/>
                      </a:solidFill>
                      <a:cs typeface="+mn-cs"/>
                    </a:rPr>
                    <a:t>Neutrino </a:t>
                  </a:r>
                </a:p>
                <a:p>
                  <a:pPr algn="ctr">
                    <a:lnSpc>
                      <a:spcPct val="70000"/>
                    </a:lnSpc>
                    <a:defRPr/>
                  </a:pPr>
                  <a:r>
                    <a:rPr lang="en-US" sz="1800">
                      <a:solidFill>
                        <a:srgbClr val="009900"/>
                      </a:solidFill>
                      <a:cs typeface="+mn-cs"/>
                    </a:rPr>
                    <a:t>detector</a:t>
                  </a:r>
                </a:p>
              </p:txBody>
            </p:sp>
          </p:grpSp>
        </p:grpSp>
      </p:grpSp>
      <p:sp>
        <p:nvSpPr>
          <p:cNvPr id="41" name="Text Box 47"/>
          <p:cNvSpPr txBox="1">
            <a:spLocks noChangeArrowheads="1"/>
          </p:cNvSpPr>
          <p:nvPr/>
        </p:nvSpPr>
        <p:spPr bwMode="auto">
          <a:xfrm>
            <a:off x="488390" y="6461125"/>
            <a:ext cx="823570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rgbClr val="FF0000"/>
                </a:solidFill>
                <a:cs typeface="+mn-cs"/>
              </a:rPr>
              <a:t>If  </a:t>
            </a:r>
            <a:r>
              <a:rPr lang="en-US" sz="2000" dirty="0">
                <a:solidFill>
                  <a:srgbClr val="FF0000"/>
                </a:solidFill>
                <a:latin typeface="Symbol" charset="0"/>
                <a:cs typeface="+mn-cs"/>
              </a:rPr>
              <a:t>n</a:t>
            </a:r>
            <a:r>
              <a:rPr lang="en-US" baseline="-25000" dirty="0">
                <a:solidFill>
                  <a:srgbClr val="FF0000"/>
                </a:solidFill>
                <a:latin typeface="Symbol" charset="0"/>
                <a:cs typeface="+mn-cs"/>
              </a:rPr>
              <a:t>m</a:t>
            </a:r>
            <a:r>
              <a:rPr lang="en-US" sz="2000" dirty="0">
                <a:solidFill>
                  <a:srgbClr val="FF0000"/>
                </a:solidFill>
                <a:cs typeface="+mn-cs"/>
              </a:rPr>
              <a:t> </a:t>
            </a:r>
            <a:r>
              <a:rPr lang="en-US" sz="2000" dirty="0">
                <a:solidFill>
                  <a:srgbClr val="FF0000"/>
                </a:solidFill>
                <a:cs typeface="+mn-cs"/>
                <a:sym typeface="Symbol" charset="0"/>
              </a:rPr>
              <a:t></a:t>
            </a:r>
            <a:r>
              <a:rPr lang="en-US" sz="2000" dirty="0">
                <a:solidFill>
                  <a:srgbClr val="FF0000"/>
                </a:solidFill>
                <a:cs typeface="+mn-cs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Symbol" charset="0"/>
                <a:cs typeface="+mn-cs"/>
              </a:rPr>
              <a:t>n</a:t>
            </a:r>
            <a:r>
              <a:rPr lang="en-US" baseline="-25000" dirty="0">
                <a:solidFill>
                  <a:srgbClr val="FF0000"/>
                </a:solidFill>
                <a:cs typeface="+mn-cs"/>
              </a:rPr>
              <a:t>e</a:t>
            </a:r>
            <a:r>
              <a:rPr lang="en-US" sz="2000" dirty="0">
                <a:solidFill>
                  <a:srgbClr val="FF0000"/>
                </a:solidFill>
                <a:cs typeface="+mn-cs"/>
              </a:rPr>
              <a:t> , </a:t>
            </a:r>
            <a:r>
              <a:rPr lang="en-US" sz="2000" dirty="0">
                <a:solidFill>
                  <a:srgbClr val="FF0000"/>
                </a:solidFill>
                <a:latin typeface="Symbol" charset="0"/>
                <a:cs typeface="+mn-cs"/>
              </a:rPr>
              <a:t>n</a:t>
            </a:r>
            <a:r>
              <a:rPr lang="en-US" baseline="-25000" dirty="0">
                <a:solidFill>
                  <a:srgbClr val="FF0000"/>
                </a:solidFill>
                <a:latin typeface="Symbol" charset="0"/>
                <a:cs typeface="+mn-cs"/>
              </a:rPr>
              <a:t>m</a:t>
            </a:r>
            <a:r>
              <a:rPr lang="en-US" sz="2000" dirty="0">
                <a:solidFill>
                  <a:srgbClr val="FF0000"/>
                </a:solidFill>
                <a:cs typeface="+mn-cs"/>
              </a:rPr>
              <a:t> interactions produce </a:t>
            </a:r>
            <a:r>
              <a:rPr lang="en-US" sz="2000" dirty="0">
                <a:solidFill>
                  <a:srgbClr val="FF0000"/>
                </a:solidFill>
                <a:latin typeface="Symbol" charset="0"/>
                <a:cs typeface="+mn-cs"/>
              </a:rPr>
              <a:t>m</a:t>
            </a:r>
            <a:r>
              <a:rPr lang="en-US" baseline="30000" dirty="0">
                <a:solidFill>
                  <a:srgbClr val="FF0000"/>
                </a:solidFill>
                <a:cs typeface="Times New Roman" charset="0"/>
              </a:rPr>
              <a:t>–</a:t>
            </a:r>
            <a:r>
              <a:rPr lang="en-US" sz="2000" dirty="0">
                <a:solidFill>
                  <a:srgbClr val="FF0000"/>
                </a:solidFill>
                <a:cs typeface="+mn-cs"/>
              </a:rPr>
              <a:t> and not e</a:t>
            </a:r>
            <a:r>
              <a:rPr lang="en-US" baseline="30000" dirty="0">
                <a:solidFill>
                  <a:srgbClr val="FF0000"/>
                </a:solidFill>
                <a:cs typeface="Times New Roman" charset="0"/>
              </a:rPr>
              <a:t>–</a:t>
            </a:r>
            <a:r>
              <a:rPr lang="en-US" sz="2000" dirty="0">
                <a:solidFill>
                  <a:srgbClr val="FF0000"/>
                </a:solidFill>
                <a:cs typeface="+mn-cs"/>
              </a:rPr>
              <a:t>   (example: </a:t>
            </a:r>
            <a:r>
              <a:rPr lang="en-US" sz="2000" dirty="0">
                <a:solidFill>
                  <a:srgbClr val="FF0000"/>
                </a:solidFill>
                <a:latin typeface="Symbol" charset="0"/>
                <a:cs typeface="+mn-cs"/>
              </a:rPr>
              <a:t>n</a:t>
            </a:r>
            <a:r>
              <a:rPr lang="en-US" baseline="-25000" dirty="0">
                <a:solidFill>
                  <a:srgbClr val="FF0000"/>
                </a:solidFill>
                <a:latin typeface="Symbol" charset="0"/>
                <a:cs typeface="+mn-cs"/>
              </a:rPr>
              <a:t>m</a:t>
            </a:r>
            <a:r>
              <a:rPr lang="en-US" sz="2000" dirty="0">
                <a:solidFill>
                  <a:srgbClr val="FF0000"/>
                </a:solidFill>
                <a:cs typeface="+mn-cs"/>
              </a:rPr>
              <a:t> + n  </a:t>
            </a:r>
            <a:r>
              <a:rPr lang="en-US" sz="2000" dirty="0">
                <a:solidFill>
                  <a:srgbClr val="FF0000"/>
                </a:solidFill>
                <a:cs typeface="+mn-cs"/>
                <a:sym typeface="Symbol" charset="0"/>
              </a:rPr>
              <a:t> </a:t>
            </a:r>
            <a:r>
              <a:rPr lang="en-US" sz="2000" dirty="0">
                <a:solidFill>
                  <a:srgbClr val="FF0000"/>
                </a:solidFill>
                <a:latin typeface="Symbol" charset="0"/>
                <a:cs typeface="+mn-cs"/>
              </a:rPr>
              <a:t>m</a:t>
            </a:r>
            <a:r>
              <a:rPr lang="en-US" baseline="30000" dirty="0">
                <a:solidFill>
                  <a:srgbClr val="FF0000"/>
                </a:solidFill>
                <a:cs typeface="Times New Roman" charset="0"/>
              </a:rPr>
              <a:t>–</a:t>
            </a:r>
            <a:r>
              <a:rPr lang="en-US" sz="2000" dirty="0">
                <a:solidFill>
                  <a:srgbClr val="FF0000"/>
                </a:solidFill>
                <a:cs typeface="+mn-cs"/>
              </a:rPr>
              <a:t> + p)</a:t>
            </a:r>
          </a:p>
        </p:txBody>
      </p:sp>
    </p:spTree>
    <p:extLst>
      <p:ext uri="{BB962C8B-B14F-4D97-AF65-F5344CB8AC3E}">
        <p14:creationId xmlns:p14="http://schemas.microsoft.com/office/powerpoint/2010/main" val="1013585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neutri_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163" y="996768"/>
            <a:ext cx="4670138" cy="24772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neutrino</a:t>
            </a:r>
            <a:endParaRPr 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36525" y="1019316"/>
            <a:ext cx="4211638" cy="1146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spcAft>
                <a:spcPct val="15000"/>
              </a:spcAft>
              <a:defRPr/>
            </a:pPr>
            <a:r>
              <a:rPr lang="en-US" sz="2000" dirty="0">
                <a:solidFill>
                  <a:srgbClr val="FF0000"/>
                </a:solidFill>
                <a:latin typeface="Symbol" charset="0"/>
                <a:cs typeface="+mn-cs"/>
              </a:rPr>
              <a:t>1962</a:t>
            </a:r>
            <a:r>
              <a:rPr lang="en-US" sz="2000" dirty="0">
                <a:solidFill>
                  <a:srgbClr val="FF0000"/>
                </a:solidFill>
                <a:cs typeface="+mn-cs"/>
              </a:rPr>
              <a:t>: </a:t>
            </a:r>
            <a:r>
              <a:rPr lang="en-US" sz="2000" dirty="0">
                <a:solidFill>
                  <a:srgbClr val="FF0000"/>
                </a:solidFill>
                <a:latin typeface="Symbol" charset="0"/>
                <a:cs typeface="+mn-cs"/>
              </a:rPr>
              <a:t>n</a:t>
            </a:r>
            <a:r>
              <a:rPr lang="en-US" baseline="-25000" dirty="0">
                <a:solidFill>
                  <a:srgbClr val="FF0000"/>
                </a:solidFill>
                <a:latin typeface="Symbol" charset="0"/>
                <a:cs typeface="+mn-cs"/>
              </a:rPr>
              <a:t>m</a:t>
            </a:r>
            <a:r>
              <a:rPr lang="en-US" sz="2000" dirty="0">
                <a:solidFill>
                  <a:srgbClr val="FF0000"/>
                </a:solidFill>
                <a:cs typeface="+mn-cs"/>
              </a:rPr>
              <a:t> discovery at the Brookhaven </a:t>
            </a:r>
            <a:r>
              <a:rPr lang="en-US" sz="2000" dirty="0" smtClean="0">
                <a:solidFill>
                  <a:srgbClr val="FF0000"/>
                </a:solidFill>
                <a:cs typeface="+mn-cs"/>
              </a:rPr>
              <a:t>AGS (</a:t>
            </a:r>
            <a:r>
              <a:rPr lang="en-US" sz="2000" dirty="0">
                <a:solidFill>
                  <a:srgbClr val="FF0000"/>
                </a:solidFill>
                <a:cs typeface="+mn-cs"/>
              </a:rPr>
              <a:t>a 30 GeV proton synchrotron running at </a:t>
            </a:r>
            <a:r>
              <a:rPr lang="en-US" sz="2000" dirty="0">
                <a:solidFill>
                  <a:srgbClr val="FF0000"/>
                </a:solidFill>
                <a:latin typeface="Symbol" charset="0"/>
                <a:cs typeface="+mn-cs"/>
              </a:rPr>
              <a:t>17</a:t>
            </a:r>
            <a:r>
              <a:rPr lang="en-US" sz="2000" dirty="0">
                <a:solidFill>
                  <a:srgbClr val="FF0000"/>
                </a:solidFill>
                <a:cs typeface="+mn-cs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cs typeface="+mn-cs"/>
              </a:rPr>
              <a:t>GeV </a:t>
            </a:r>
            <a:r>
              <a:rPr lang="en-US" sz="2000" dirty="0">
                <a:solidFill>
                  <a:srgbClr val="FF0000"/>
                </a:solidFill>
                <a:cs typeface="+mn-cs"/>
              </a:rPr>
              <a:t>for the neutrino experiment) 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348163" y="1996678"/>
            <a:ext cx="1674169" cy="18774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>
              <a:defRPr/>
            </a:pPr>
            <a:endParaRPr lang="en-US" sz="1600" dirty="0" smtClean="0">
              <a:solidFill>
                <a:srgbClr val="FF0000"/>
              </a:solidFill>
              <a:latin typeface="Symbol" charset="0"/>
              <a:cs typeface="+mn-cs"/>
            </a:endParaRPr>
          </a:p>
          <a:p>
            <a:pPr algn="ctr">
              <a:defRPr/>
            </a:pPr>
            <a:endParaRPr lang="en-US" sz="1600" dirty="0" smtClean="0">
              <a:solidFill>
                <a:srgbClr val="FF0000"/>
              </a:solidFill>
              <a:latin typeface="Symbol" charset="0"/>
              <a:cs typeface="+mn-cs"/>
            </a:endParaRPr>
          </a:p>
          <a:p>
            <a:pPr algn="ctr">
              <a:defRPr/>
            </a:pPr>
            <a:r>
              <a:rPr lang="en-US" sz="1200" dirty="0" smtClean="0">
                <a:solidFill>
                  <a:srgbClr val="FF0000"/>
                </a:solidFill>
                <a:latin typeface="Symbol" charset="0"/>
                <a:cs typeface="+mn-cs"/>
              </a:rPr>
              <a:t>13</a:t>
            </a:r>
            <a:r>
              <a:rPr lang="en-US" sz="1200" dirty="0">
                <a:solidFill>
                  <a:srgbClr val="FF0000"/>
                </a:solidFill>
                <a:cs typeface="+mn-cs"/>
              </a:rPr>
              <a:t>. </a:t>
            </a:r>
            <a:r>
              <a:rPr lang="en-US" sz="1200" dirty="0">
                <a:solidFill>
                  <a:srgbClr val="FF0000"/>
                </a:solidFill>
                <a:latin typeface="Symbol" charset="0"/>
                <a:cs typeface="+mn-cs"/>
              </a:rPr>
              <a:t>5</a:t>
            </a:r>
            <a:r>
              <a:rPr lang="en-US" sz="1200" dirty="0">
                <a:solidFill>
                  <a:srgbClr val="FF0000"/>
                </a:solidFill>
                <a:cs typeface="+mn-cs"/>
              </a:rPr>
              <a:t> m iron shielding</a:t>
            </a:r>
          </a:p>
          <a:p>
            <a:pPr algn="ctr">
              <a:defRPr/>
            </a:pPr>
            <a:r>
              <a:rPr lang="en-US" sz="1200" dirty="0">
                <a:solidFill>
                  <a:srgbClr val="FF0000"/>
                </a:solidFill>
                <a:cs typeface="+mn-cs"/>
              </a:rPr>
              <a:t>(enough to stop </a:t>
            </a:r>
            <a:r>
              <a:rPr lang="en-US" sz="1200" dirty="0">
                <a:solidFill>
                  <a:srgbClr val="FF0000"/>
                </a:solidFill>
                <a:latin typeface="Symbol" charset="0"/>
                <a:cs typeface="+mn-cs"/>
              </a:rPr>
              <a:t>17</a:t>
            </a:r>
            <a:r>
              <a:rPr lang="en-US" sz="1200" dirty="0">
                <a:solidFill>
                  <a:srgbClr val="FF0000"/>
                </a:solidFill>
                <a:cs typeface="+mn-cs"/>
              </a:rPr>
              <a:t> GeV muons</a:t>
            </a:r>
            <a:r>
              <a:rPr lang="en-US" sz="1200" dirty="0" smtClean="0">
                <a:solidFill>
                  <a:srgbClr val="FF0000"/>
                </a:solidFill>
                <a:cs typeface="+mn-cs"/>
              </a:rPr>
              <a:t>)</a:t>
            </a:r>
          </a:p>
          <a:p>
            <a:pPr algn="ctr">
              <a:defRPr/>
            </a:pPr>
            <a:endParaRPr lang="en-US" sz="1600" dirty="0" smtClean="0">
              <a:solidFill>
                <a:srgbClr val="FF0000"/>
              </a:solidFill>
              <a:cs typeface="+mn-cs"/>
            </a:endParaRPr>
          </a:p>
          <a:p>
            <a:pPr algn="ctr">
              <a:defRPr/>
            </a:pPr>
            <a:endParaRPr lang="en-US" sz="1600" dirty="0">
              <a:solidFill>
                <a:srgbClr val="FF0000"/>
              </a:solidFill>
            </a:endParaRPr>
          </a:p>
          <a:p>
            <a:pPr algn="ctr">
              <a:defRPr/>
            </a:pPr>
            <a:endParaRPr lang="en-US" sz="1600" dirty="0">
              <a:solidFill>
                <a:srgbClr val="FF0000"/>
              </a:solidFill>
              <a:cs typeface="+mn-cs"/>
            </a:endParaRP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 flipV="1">
            <a:off x="5802577" y="1800149"/>
            <a:ext cx="1589434" cy="119630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grpSp>
        <p:nvGrpSpPr>
          <p:cNvPr id="8" name="Group 14"/>
          <p:cNvGrpSpPr>
            <a:grpSpLocks/>
          </p:cNvGrpSpPr>
          <p:nvPr/>
        </p:nvGrpSpPr>
        <p:grpSpPr bwMode="auto">
          <a:xfrm>
            <a:off x="209664" y="3400751"/>
            <a:ext cx="7765017" cy="3234720"/>
            <a:chOff x="0" y="1632"/>
            <a:chExt cx="5439" cy="2415"/>
          </a:xfrm>
        </p:grpSpPr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624" y="2093"/>
              <a:ext cx="1584" cy="91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10" name="Picture 6" descr="C:\Documents and Settings\dilella\Work-space\Lectures\Figures\Neutrinos\Accelerators\AGS_det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4" y="1632"/>
              <a:ext cx="2895" cy="2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 Box 7"/>
            <p:cNvSpPr txBox="1">
              <a:spLocks noChangeArrowheads="1"/>
            </p:cNvSpPr>
            <p:nvPr/>
          </p:nvSpPr>
          <p:spPr bwMode="auto">
            <a:xfrm>
              <a:off x="3504" y="3797"/>
              <a:ext cx="132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dirty="0">
                  <a:solidFill>
                    <a:srgbClr val="009900"/>
                  </a:solidFill>
                  <a:cs typeface="+mn-cs"/>
                </a:rPr>
                <a:t>Neutrino detector</a:t>
              </a:r>
            </a:p>
          </p:txBody>
        </p:sp>
        <p:sp>
          <p:nvSpPr>
            <p:cNvPr id="12" name="Text Box 9"/>
            <p:cNvSpPr txBox="1">
              <a:spLocks noChangeArrowheads="1"/>
            </p:cNvSpPr>
            <p:nvPr/>
          </p:nvSpPr>
          <p:spPr bwMode="auto">
            <a:xfrm>
              <a:off x="624" y="2093"/>
              <a:ext cx="1522" cy="8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chemeClr val="accent2"/>
                  </a:solidFill>
                  <a:cs typeface="+mn-cs"/>
                </a:rPr>
                <a:t>Spark chamber</a:t>
              </a:r>
            </a:p>
            <a:p>
              <a:pPr>
                <a:defRPr/>
              </a:pPr>
              <a:r>
                <a:rPr lang="en-US" dirty="0">
                  <a:solidFill>
                    <a:schemeClr val="accent2"/>
                  </a:solidFill>
                  <a:cs typeface="+mn-cs"/>
                </a:rPr>
                <a:t>each with  </a:t>
              </a:r>
              <a:r>
                <a:rPr lang="en-US" dirty="0">
                  <a:solidFill>
                    <a:schemeClr val="accent2"/>
                  </a:solidFill>
                  <a:latin typeface="Symbol" charset="0"/>
                  <a:cs typeface="+mn-cs"/>
                </a:rPr>
                <a:t>9</a:t>
              </a:r>
              <a:r>
                <a:rPr lang="en-US" dirty="0">
                  <a:solidFill>
                    <a:schemeClr val="accent2"/>
                  </a:solidFill>
                  <a:cs typeface="+mn-cs"/>
                </a:rPr>
                <a:t> Al plates</a:t>
              </a:r>
            </a:p>
            <a:p>
              <a:pPr>
                <a:defRPr/>
              </a:pPr>
              <a:r>
                <a:rPr lang="en-US" dirty="0">
                  <a:solidFill>
                    <a:schemeClr val="accent2"/>
                  </a:solidFill>
                  <a:cs typeface="+mn-cs"/>
                </a:rPr>
                <a:t>(</a:t>
              </a:r>
              <a:r>
                <a:rPr lang="en-US" dirty="0">
                  <a:solidFill>
                    <a:schemeClr val="accent2"/>
                  </a:solidFill>
                  <a:latin typeface="Symbol" charset="0"/>
                  <a:cs typeface="+mn-cs"/>
                </a:rPr>
                <a:t>112 </a:t>
              </a:r>
              <a:r>
                <a:rPr lang="en-US" dirty="0">
                  <a:solidFill>
                    <a:schemeClr val="accent2"/>
                  </a:solidFill>
                  <a:latin typeface="Arial Narrow" charset="0"/>
                  <a:cs typeface="+mn-cs"/>
                </a:rPr>
                <a:t>x </a:t>
              </a:r>
              <a:r>
                <a:rPr lang="en-US" dirty="0">
                  <a:solidFill>
                    <a:schemeClr val="accent2"/>
                  </a:solidFill>
                  <a:latin typeface="Symbol" charset="0"/>
                  <a:cs typeface="+mn-cs"/>
                </a:rPr>
                <a:t>112 </a:t>
              </a:r>
              <a:r>
                <a:rPr lang="en-US" dirty="0">
                  <a:solidFill>
                    <a:schemeClr val="accent2"/>
                  </a:solidFill>
                  <a:latin typeface="Arial Narrow" charset="0"/>
                  <a:cs typeface="+mn-cs"/>
                </a:rPr>
                <a:t>x </a:t>
              </a:r>
              <a:r>
                <a:rPr lang="en-US" dirty="0">
                  <a:solidFill>
                    <a:schemeClr val="accent2"/>
                  </a:solidFill>
                  <a:latin typeface="Symbol" charset="0"/>
                  <a:cs typeface="+mn-cs"/>
                </a:rPr>
                <a:t>2</a:t>
              </a:r>
              <a:r>
                <a:rPr lang="en-US" dirty="0">
                  <a:solidFill>
                    <a:schemeClr val="accent2"/>
                  </a:solidFill>
                  <a:cs typeface="+mn-cs"/>
                </a:rPr>
                <a:t>.</a:t>
              </a:r>
              <a:r>
                <a:rPr lang="en-US" dirty="0">
                  <a:solidFill>
                    <a:schemeClr val="accent2"/>
                  </a:solidFill>
                  <a:latin typeface="Symbol" charset="0"/>
                  <a:cs typeface="+mn-cs"/>
                </a:rPr>
                <a:t>5</a:t>
              </a:r>
              <a:r>
                <a:rPr lang="en-US" dirty="0">
                  <a:solidFill>
                    <a:schemeClr val="accent2"/>
                  </a:solidFill>
                  <a:cs typeface="+mn-cs"/>
                </a:rPr>
                <a:t> cm)</a:t>
              </a:r>
            </a:p>
            <a:p>
              <a:pPr>
                <a:defRPr/>
              </a:pPr>
              <a:r>
                <a:rPr lang="en-US" dirty="0">
                  <a:solidFill>
                    <a:schemeClr val="accent2"/>
                  </a:solidFill>
                  <a:cs typeface="+mn-cs"/>
                </a:rPr>
                <a:t>mass </a:t>
              </a:r>
              <a:r>
                <a:rPr lang="en-US" dirty="0">
                  <a:solidFill>
                    <a:schemeClr val="accent2"/>
                  </a:solidFill>
                  <a:latin typeface="Symbol" charset="0"/>
                  <a:cs typeface="+mn-cs"/>
                </a:rPr>
                <a:t>1</a:t>
              </a:r>
              <a:r>
                <a:rPr lang="en-US" dirty="0">
                  <a:solidFill>
                    <a:schemeClr val="accent2"/>
                  </a:solidFill>
                  <a:cs typeface="+mn-cs"/>
                </a:rPr>
                <a:t> Ton</a:t>
              </a:r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>
              <a:off x="2208" y="2304"/>
              <a:ext cx="96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0" y="3162"/>
              <a:ext cx="2824" cy="7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u="sng" dirty="0">
                  <a:solidFill>
                    <a:srgbClr val="D60093"/>
                  </a:solidFill>
                  <a:cs typeface="+mn-cs"/>
                </a:rPr>
                <a:t>Muon – electron separation</a:t>
              </a:r>
            </a:p>
            <a:p>
              <a:pPr>
                <a:defRPr/>
              </a:pPr>
              <a:r>
                <a:rPr lang="en-US" sz="2000" dirty="0">
                  <a:cs typeface="+mn-cs"/>
                </a:rPr>
                <a:t>Muon: long track</a:t>
              </a:r>
            </a:p>
            <a:p>
              <a:pPr>
                <a:defRPr/>
              </a:pPr>
              <a:r>
                <a:rPr lang="en-US" sz="2000" dirty="0">
                  <a:cs typeface="+mn-cs"/>
                </a:rPr>
                <a:t>Electron: short, multi-spark event</a:t>
              </a:r>
            </a:p>
            <a:p>
              <a:pPr>
                <a:lnSpc>
                  <a:spcPct val="80000"/>
                </a:lnSpc>
                <a:defRPr/>
              </a:pPr>
              <a:r>
                <a:rPr lang="en-US" sz="2000" dirty="0">
                  <a:cs typeface="+mn-cs"/>
                </a:rPr>
                <a:t>                 from electromagnetic shower</a:t>
              </a:r>
              <a:r>
                <a:rPr lang="en-US" sz="2000" dirty="0">
                  <a:solidFill>
                    <a:srgbClr val="D60093"/>
                  </a:solidFill>
                  <a:cs typeface="+mn-cs"/>
                </a:rPr>
                <a:t> </a:t>
              </a:r>
            </a:p>
          </p:txBody>
        </p:sp>
      </p:grp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136525" y="2634584"/>
            <a:ext cx="4211638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rgbClr val="009900"/>
                </a:solidFill>
                <a:cs typeface="+mn-cs"/>
              </a:rPr>
              <a:t>Neutrino energy spectrum</a:t>
            </a:r>
          </a:p>
          <a:p>
            <a:pPr>
              <a:defRPr/>
            </a:pPr>
            <a:r>
              <a:rPr lang="en-US" sz="2000" dirty="0">
                <a:solidFill>
                  <a:srgbClr val="009900"/>
                </a:solidFill>
                <a:cs typeface="+mn-cs"/>
              </a:rPr>
              <a:t>known from  </a:t>
            </a:r>
            <a:r>
              <a:rPr lang="en-US" sz="2000" dirty="0">
                <a:solidFill>
                  <a:srgbClr val="009900"/>
                </a:solidFill>
                <a:latin typeface="Symbol" charset="0"/>
                <a:cs typeface="+mn-cs"/>
              </a:rPr>
              <a:t>p , K</a:t>
            </a:r>
            <a:r>
              <a:rPr lang="en-US" sz="2000" dirty="0">
                <a:solidFill>
                  <a:srgbClr val="009900"/>
                </a:solidFill>
                <a:cs typeface="+mn-cs"/>
              </a:rPr>
              <a:t> production</a:t>
            </a:r>
          </a:p>
          <a:p>
            <a:pPr>
              <a:defRPr/>
            </a:pPr>
            <a:r>
              <a:rPr lang="en-US" sz="2000" dirty="0">
                <a:solidFill>
                  <a:srgbClr val="009900"/>
                </a:solidFill>
                <a:cs typeface="+mn-cs"/>
              </a:rPr>
              <a:t>and  </a:t>
            </a:r>
            <a:r>
              <a:rPr lang="en-US" sz="2000" dirty="0">
                <a:solidFill>
                  <a:srgbClr val="009900"/>
                </a:solidFill>
                <a:latin typeface="Symbol" charset="0"/>
                <a:cs typeface="+mn-cs"/>
              </a:rPr>
              <a:t>p</a:t>
            </a:r>
            <a:r>
              <a:rPr lang="en-US" sz="2000" dirty="0">
                <a:solidFill>
                  <a:srgbClr val="009900"/>
                </a:solidFill>
                <a:cs typeface="+mn-cs"/>
              </a:rPr>
              <a:t> </a:t>
            </a:r>
            <a:r>
              <a:rPr lang="en-US" sz="2000" dirty="0">
                <a:solidFill>
                  <a:srgbClr val="009900"/>
                </a:solidFill>
                <a:cs typeface="+mn-cs"/>
                <a:sym typeface="Symbol" charset="0"/>
              </a:rPr>
              <a:t></a:t>
            </a:r>
            <a:r>
              <a:rPr lang="en-US" sz="2000" dirty="0">
                <a:solidFill>
                  <a:srgbClr val="009900"/>
                </a:solidFill>
                <a:cs typeface="+mn-cs"/>
              </a:rPr>
              <a:t> </a:t>
            </a:r>
            <a:r>
              <a:rPr lang="en-US" sz="2000" dirty="0">
                <a:solidFill>
                  <a:srgbClr val="009900"/>
                </a:solidFill>
                <a:latin typeface="Symbol" charset="0"/>
                <a:cs typeface="+mn-cs"/>
              </a:rPr>
              <a:t>m</a:t>
            </a:r>
            <a:r>
              <a:rPr lang="en-US" sz="2000" dirty="0">
                <a:solidFill>
                  <a:srgbClr val="009900"/>
                </a:solidFill>
                <a:cs typeface="+mn-cs"/>
              </a:rPr>
              <a:t> , K </a:t>
            </a:r>
            <a:r>
              <a:rPr lang="en-US" sz="2000" dirty="0">
                <a:solidFill>
                  <a:srgbClr val="009900"/>
                </a:solidFill>
                <a:cs typeface="+mn-cs"/>
                <a:sym typeface="Symbol" charset="0"/>
              </a:rPr>
              <a:t></a:t>
            </a:r>
            <a:r>
              <a:rPr lang="en-US" sz="2000" dirty="0">
                <a:solidFill>
                  <a:srgbClr val="009900"/>
                </a:solidFill>
                <a:cs typeface="+mn-cs"/>
              </a:rPr>
              <a:t> </a:t>
            </a:r>
            <a:r>
              <a:rPr lang="en-US" sz="2000" dirty="0">
                <a:solidFill>
                  <a:srgbClr val="009900"/>
                </a:solidFill>
                <a:latin typeface="Symbol" charset="0"/>
                <a:cs typeface="+mn-cs"/>
              </a:rPr>
              <a:t>m</a:t>
            </a:r>
            <a:r>
              <a:rPr lang="en-US" sz="2000" dirty="0">
                <a:solidFill>
                  <a:srgbClr val="009900"/>
                </a:solidFill>
                <a:cs typeface="+mn-cs"/>
              </a:rPr>
              <a:t> decay kinematics</a:t>
            </a:r>
          </a:p>
        </p:txBody>
      </p:sp>
      <p:pic>
        <p:nvPicPr>
          <p:cNvPr id="16" name="Picture 15" descr="Schwartz-335px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010" y="4315853"/>
            <a:ext cx="1605550" cy="240895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815475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Discovery of the muon neutrino</a:t>
            </a:r>
            <a:endParaRPr lang="en-US" dirty="0"/>
          </a:p>
        </p:txBody>
      </p:sp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156521" y="1057124"/>
            <a:ext cx="3192310" cy="4292607"/>
            <a:chOff x="86" y="170"/>
            <a:chExt cx="3418" cy="1088"/>
          </a:xfrm>
        </p:grpSpPr>
        <p:sp>
          <p:nvSpPr>
            <p:cNvPr id="5" name="Text Box 3"/>
            <p:cNvSpPr txBox="1">
              <a:spLocks noChangeArrowheads="1"/>
            </p:cNvSpPr>
            <p:nvPr/>
          </p:nvSpPr>
          <p:spPr bwMode="auto">
            <a:xfrm>
              <a:off x="86" y="170"/>
              <a:ext cx="204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  <a:cs typeface="+mn-cs"/>
                </a:rPr>
                <a:t>64 </a:t>
              </a:r>
              <a:r>
                <a:rPr lang="en-US" dirty="0" smtClean="0">
                  <a:solidFill>
                    <a:srgbClr val="FF0000"/>
                  </a:solidFill>
                  <a:latin typeface="Arial"/>
                </a:rPr>
                <a:t>“</a:t>
              </a:r>
              <a:r>
                <a:rPr lang="en-US" dirty="0" smtClean="0">
                  <a:solidFill>
                    <a:srgbClr val="FF0000"/>
                  </a:solidFill>
                  <a:cs typeface="+mn-cs"/>
                </a:rPr>
                <a:t>events</a:t>
              </a:r>
              <a:r>
                <a:rPr lang="en-US" dirty="0" smtClean="0">
                  <a:solidFill>
                    <a:srgbClr val="FF0000"/>
                  </a:solidFill>
                  <a:latin typeface="Arial"/>
                </a:rPr>
                <a:t>” </a:t>
              </a:r>
              <a:r>
                <a:rPr lang="en-US" dirty="0" smtClean="0">
                  <a:solidFill>
                    <a:srgbClr val="FF0000"/>
                  </a:solidFill>
                  <a:cs typeface="+mn-cs"/>
                </a:rPr>
                <a:t>from </a:t>
              </a:r>
              <a:r>
                <a:rPr lang="en-US" dirty="0">
                  <a:solidFill>
                    <a:srgbClr val="FF0000"/>
                  </a:solidFill>
                  <a:cs typeface="+mn-cs"/>
                </a:rPr>
                <a:t>a 300 hour run:</a:t>
              </a:r>
            </a:p>
          </p:txBody>
        </p:sp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86" y="389"/>
              <a:ext cx="3418" cy="5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buFont typeface="Wingdings" charset="0"/>
                <a:buChar char="§"/>
                <a:defRPr/>
              </a:pPr>
              <a:r>
                <a:rPr lang="en-US" sz="2000" dirty="0">
                  <a:cs typeface="+mn-cs"/>
                </a:rPr>
                <a:t> </a:t>
              </a:r>
              <a:r>
                <a:rPr lang="en-US" sz="2000" dirty="0">
                  <a:latin typeface="Symbol" charset="0"/>
                  <a:cs typeface="+mn-cs"/>
                </a:rPr>
                <a:t>34</a:t>
              </a:r>
              <a:r>
                <a:rPr lang="en-US" sz="2000" dirty="0">
                  <a:cs typeface="+mn-cs"/>
                </a:rPr>
                <a:t> single track events, consistent with  </a:t>
              </a:r>
              <a:r>
                <a:rPr lang="en-US" sz="2000" dirty="0">
                  <a:latin typeface="Symbol" charset="0"/>
                  <a:cs typeface="+mn-cs"/>
                </a:rPr>
                <a:t>m</a:t>
              </a:r>
              <a:r>
                <a:rPr lang="en-US" sz="2000" dirty="0">
                  <a:cs typeface="+mn-cs"/>
                </a:rPr>
                <a:t> </a:t>
              </a:r>
              <a:r>
                <a:rPr lang="en-US" sz="2000" dirty="0" smtClean="0">
                  <a:cs typeface="+mn-cs"/>
                </a:rPr>
                <a:t>track</a:t>
              </a:r>
            </a:p>
            <a:p>
              <a:pPr>
                <a:buFont typeface="Wingdings" charset="0"/>
                <a:buChar char="§"/>
                <a:defRPr/>
              </a:pPr>
              <a:endParaRPr lang="en-US" sz="2000" dirty="0">
                <a:cs typeface="+mn-cs"/>
              </a:endParaRPr>
            </a:p>
            <a:p>
              <a:pPr>
                <a:buFont typeface="Wingdings" charset="0"/>
                <a:buChar char="§"/>
                <a:defRPr/>
              </a:pPr>
              <a:r>
                <a:rPr lang="en-US" sz="2000" dirty="0">
                  <a:cs typeface="+mn-cs"/>
                </a:rPr>
                <a:t> </a:t>
              </a:r>
              <a:r>
                <a:rPr lang="en-US" sz="2000" dirty="0">
                  <a:latin typeface="Symbol" charset="0"/>
                  <a:cs typeface="+mn-cs"/>
                </a:rPr>
                <a:t>2</a:t>
              </a:r>
              <a:r>
                <a:rPr lang="en-US" sz="2000" dirty="0">
                  <a:cs typeface="+mn-cs"/>
                </a:rPr>
                <a:t> events consistent with electron </a:t>
              </a:r>
              <a:r>
                <a:rPr lang="en-US" sz="2000" dirty="0" smtClean="0">
                  <a:cs typeface="+mn-cs"/>
                </a:rPr>
                <a:t>shower </a:t>
              </a:r>
              <a:r>
                <a:rPr lang="en-US" sz="2000" b="0" dirty="0" smtClean="0">
                  <a:cs typeface="+mn-cs"/>
                </a:rPr>
                <a:t>(</a:t>
              </a:r>
              <a:r>
                <a:rPr lang="en-US" sz="2000" b="0" dirty="0">
                  <a:cs typeface="+mn-cs"/>
                </a:rPr>
                <a:t>from small, calculable </a:t>
              </a:r>
              <a:r>
                <a:rPr lang="en-US" sz="2000" b="0" dirty="0">
                  <a:latin typeface="Symbol" charset="0"/>
                  <a:cs typeface="+mn-cs"/>
                </a:rPr>
                <a:t>n</a:t>
              </a:r>
              <a:r>
                <a:rPr lang="en-US" b="0" baseline="-25000" dirty="0">
                  <a:cs typeface="+mn-cs"/>
                </a:rPr>
                <a:t>e</a:t>
              </a:r>
              <a:r>
                <a:rPr lang="en-US" sz="2000" b="0" dirty="0">
                  <a:cs typeface="+mn-cs"/>
                </a:rPr>
                <a:t> contamination in beam)</a:t>
              </a:r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86" y="985"/>
              <a:ext cx="2768" cy="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9900"/>
                  </a:solidFill>
                  <a:cs typeface="+mn-cs"/>
                </a:rPr>
                <a:t>Clear demonstration </a:t>
              </a:r>
              <a:r>
                <a:rPr lang="en-US" dirty="0" smtClean="0">
                  <a:solidFill>
                    <a:srgbClr val="009900"/>
                  </a:solidFill>
                  <a:cs typeface="+mn-cs"/>
                </a:rPr>
                <a:t>that</a:t>
              </a:r>
            </a:p>
            <a:p>
              <a:pPr>
                <a:defRPr/>
              </a:pPr>
              <a:r>
                <a:rPr lang="en-US" dirty="0" smtClean="0">
                  <a:solidFill>
                    <a:srgbClr val="009900"/>
                  </a:solidFill>
                  <a:cs typeface="+mn-cs"/>
                </a:rPr>
                <a:t>  </a:t>
              </a:r>
              <a:r>
                <a:rPr lang="en-US" dirty="0" smtClean="0">
                  <a:solidFill>
                    <a:srgbClr val="009900"/>
                  </a:solidFill>
                  <a:cs typeface="+mn-cs"/>
                </a:rPr>
                <a:t>          </a:t>
              </a:r>
              <a:r>
                <a:rPr lang="en-US" sz="2800" dirty="0" smtClean="0">
                  <a:solidFill>
                    <a:srgbClr val="009900"/>
                  </a:solidFill>
                  <a:latin typeface="Symbol" charset="0"/>
                  <a:cs typeface="+mn-cs"/>
                </a:rPr>
                <a:t>n</a:t>
              </a:r>
              <a:r>
                <a:rPr lang="en-US" sz="3200" baseline="-25000" dirty="0" smtClean="0">
                  <a:solidFill>
                    <a:srgbClr val="009900"/>
                  </a:solidFill>
                  <a:latin typeface="Symbol" charset="0"/>
                  <a:cs typeface="+mn-cs"/>
                </a:rPr>
                <a:t>m</a:t>
              </a:r>
              <a:r>
                <a:rPr lang="en-US" sz="2800" dirty="0" smtClean="0">
                  <a:solidFill>
                    <a:srgbClr val="009900"/>
                  </a:solidFill>
                  <a:cs typeface="+mn-cs"/>
                </a:rPr>
                <a:t> </a:t>
              </a:r>
              <a:r>
                <a:rPr lang="en-US" sz="2800" dirty="0">
                  <a:solidFill>
                    <a:srgbClr val="009900"/>
                  </a:solidFill>
                  <a:cs typeface="+mn-cs"/>
                  <a:sym typeface="Symbol" charset="0"/>
                </a:rPr>
                <a:t> </a:t>
              </a:r>
              <a:r>
                <a:rPr lang="en-US" sz="2800" dirty="0">
                  <a:solidFill>
                    <a:srgbClr val="009900"/>
                  </a:solidFill>
                  <a:latin typeface="Symbol" charset="0"/>
                  <a:cs typeface="+mn-cs"/>
                  <a:sym typeface="Symbol" charset="0"/>
                </a:rPr>
                <a:t>n</a:t>
              </a:r>
              <a:r>
                <a:rPr lang="en-US" sz="3200" baseline="-25000" dirty="0">
                  <a:solidFill>
                    <a:srgbClr val="009900"/>
                  </a:solidFill>
                  <a:cs typeface="+mn-cs"/>
                  <a:sym typeface="Symbol" charset="0"/>
                </a:rPr>
                <a:t>e</a:t>
              </a:r>
              <a:r>
                <a:rPr lang="en-US" sz="2800" dirty="0">
                  <a:solidFill>
                    <a:srgbClr val="009900"/>
                  </a:solidFill>
                  <a:cs typeface="+mn-cs"/>
                  <a:sym typeface="Symbol" charset="0"/>
                </a:rPr>
                <a:t> </a:t>
              </a:r>
              <a:endParaRPr lang="en-US" sz="2800" dirty="0">
                <a:solidFill>
                  <a:srgbClr val="009900"/>
                </a:solidFill>
                <a:cs typeface="+mn-cs"/>
              </a:endParaRPr>
            </a:p>
            <a:p>
              <a:pPr>
                <a:defRPr/>
              </a:pPr>
              <a:endParaRPr lang="en-US" dirty="0">
                <a:solidFill>
                  <a:srgbClr val="009900"/>
                </a:solidFill>
                <a:cs typeface="+mn-cs"/>
              </a:endParaRPr>
            </a:p>
          </p:txBody>
        </p:sp>
      </p:grpSp>
      <p:pic>
        <p:nvPicPr>
          <p:cNvPr id="9" name="Picture 2" descr="C:\Documents and Settings\dilella\Work-space\Lectures\Figures\Neutrinos\Accelerators\AGS_numu_event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831" y="1057124"/>
            <a:ext cx="3217863" cy="5293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3268460" y="6274770"/>
            <a:ext cx="3365500" cy="544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dirty="0">
                <a:cs typeface="+mn-cs"/>
              </a:rPr>
              <a:t>Three typical single-track events</a:t>
            </a:r>
          </a:p>
          <a:p>
            <a:pPr algn="ctr">
              <a:lnSpc>
                <a:spcPct val="85000"/>
              </a:lnSpc>
              <a:defRPr/>
            </a:pPr>
            <a:r>
              <a:rPr lang="en-US" sz="1800" dirty="0">
                <a:cs typeface="+mn-cs"/>
              </a:rPr>
              <a:t>in the BNL neutrino experiment</a:t>
            </a:r>
          </a:p>
        </p:txBody>
      </p:sp>
      <p:sp>
        <p:nvSpPr>
          <p:cNvPr id="11" name="Rectangle 10"/>
          <p:cNvSpPr txBox="1">
            <a:spLocks noChangeArrowheads="1"/>
          </p:cNvSpPr>
          <p:nvPr/>
        </p:nvSpPr>
        <p:spPr>
          <a:xfrm>
            <a:off x="762000" y="847725"/>
            <a:ext cx="7772400" cy="1143000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pPr>
              <a:defRPr/>
            </a:pPr>
            <a:r>
              <a:rPr lang="en-US" smtClean="0"/>
              <a:t> </a:t>
            </a:r>
          </a:p>
        </p:txBody>
      </p:sp>
      <p:pic>
        <p:nvPicPr>
          <p:cNvPr id="12" name="Picture 11" descr="led0-013a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639" y="149240"/>
            <a:ext cx="2116621" cy="139697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4" name="Rectangle 13"/>
          <p:cNvSpPr/>
          <p:nvPr/>
        </p:nvSpPr>
        <p:spPr>
          <a:xfrm>
            <a:off x="7140082" y="1833563"/>
            <a:ext cx="184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 smtClean="0"/>
              <a:t> </a:t>
            </a:r>
            <a:endParaRPr lang="en-US" sz="1200" i="1" dirty="0"/>
          </a:p>
        </p:txBody>
      </p:sp>
      <p:sp>
        <p:nvSpPr>
          <p:cNvPr id="15" name="Rectangle 14"/>
          <p:cNvSpPr/>
          <p:nvPr/>
        </p:nvSpPr>
        <p:spPr>
          <a:xfrm>
            <a:off x="6745590" y="1577137"/>
            <a:ext cx="247469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i="1" dirty="0" smtClean="0"/>
              <a:t>M. Schwartz, J Steinberger, L. Lederman 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1127314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Around 1960’s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Leptons: e, </a:t>
            </a:r>
            <a:r>
              <a:rPr lang="en-US" dirty="0" err="1"/>
              <a:t>ν</a:t>
            </a:r>
            <a:r>
              <a:rPr lang="en-US" baseline="-25000" dirty="0" err="1"/>
              <a:t>e</a:t>
            </a:r>
            <a:r>
              <a:rPr lang="en-US" dirty="0"/>
              <a:t>, μ, </a:t>
            </a:r>
            <a:r>
              <a:rPr lang="en-US" dirty="0" err="1"/>
              <a:t>ν</a:t>
            </a:r>
            <a:r>
              <a:rPr lang="en-US" baseline="-25000" dirty="0" err="1"/>
              <a:t>μ</a:t>
            </a:r>
            <a:r>
              <a:rPr lang="en-US" dirty="0"/>
              <a:t> </a:t>
            </a:r>
          </a:p>
          <a:p>
            <a:r>
              <a:rPr lang="en-US" dirty="0"/>
              <a:t>Quarks: </a:t>
            </a:r>
            <a:r>
              <a:rPr lang="en-US" dirty="0" err="1"/>
              <a:t>d,u,</a:t>
            </a:r>
            <a:r>
              <a:rPr lang="en-US" dirty="0" err="1" smtClean="0"/>
              <a:t>s</a:t>
            </a:r>
            <a:endParaRPr lang="en-US" dirty="0">
              <a:solidFill>
                <a:srgbClr val="FF0000"/>
              </a:solidFill>
            </a:endParaRPr>
          </a:p>
          <a:p>
            <a:pPr marL="11887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085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64" y="117850"/>
            <a:ext cx="8673696" cy="786917"/>
          </a:xfrm>
        </p:spPr>
        <p:txBody>
          <a:bodyPr/>
          <a:lstStyle/>
          <a:p>
            <a:r>
              <a:rPr lang="en-US" dirty="0" smtClean="0"/>
              <a:t>Tuesday lectures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165692372"/>
              </p:ext>
            </p:extLst>
          </p:nvPr>
        </p:nvGraphicFramePr>
        <p:xfrm>
          <a:off x="170494" y="1154564"/>
          <a:ext cx="4385234" cy="4333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260"/>
                <a:gridCol w="2783208"/>
                <a:gridCol w="81576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Topic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Student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Sept 27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Positron (p9)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Muon (p29)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Pion (p34)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Nici</a:t>
                      </a:r>
                      <a:endParaRPr lang="en-US" sz="1400" dirty="0" smtClean="0"/>
                    </a:p>
                    <a:p>
                      <a:r>
                        <a:rPr lang="en-US" sz="1400" dirty="0" smtClean="0"/>
                        <a:t>Alex</a:t>
                      </a:r>
                    </a:p>
                    <a:p>
                      <a:r>
                        <a:rPr lang="en-US" sz="1400" dirty="0" smtClean="0"/>
                        <a:t>Kevin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Oct 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Unstable particles (p65</a:t>
                      </a:r>
                      <a:r>
                        <a:rPr lang="en-US" sz="1400" baseline="0" dirty="0" smtClean="0"/>
                        <a:t> or</a:t>
                      </a:r>
                      <a:r>
                        <a:rPr lang="en-US" sz="1400" dirty="0" smtClean="0"/>
                        <a:t> p71)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Anti-p</a:t>
                      </a:r>
                      <a:r>
                        <a:rPr lang="en-US" sz="1400" baseline="0" dirty="0" smtClean="0"/>
                        <a:t> (p87) or Anti-n (p94)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Lukas</a:t>
                      </a:r>
                    </a:p>
                    <a:p>
                      <a:r>
                        <a:rPr lang="en-US" sz="1400" dirty="0" smtClean="0"/>
                        <a:t>Oliver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Oct 11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Omega-(p144)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Parity violation in beta (p163)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Parity</a:t>
                      </a:r>
                      <a:r>
                        <a:rPr lang="en-US" sz="1400" baseline="0" dirty="0" smtClean="0"/>
                        <a:t> violation in </a:t>
                      </a:r>
                      <a:r>
                        <a:rPr lang="en-US" sz="1400" baseline="0" dirty="0" err="1" smtClean="0"/>
                        <a:t>pions</a:t>
                      </a:r>
                      <a:r>
                        <a:rPr lang="en-US" sz="1400" baseline="0" dirty="0" smtClean="0"/>
                        <a:t> (165)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Magnus</a:t>
                      </a:r>
                    </a:p>
                    <a:p>
                      <a:r>
                        <a:rPr lang="en-US" sz="1400" dirty="0" err="1" smtClean="0"/>
                        <a:t>Nici</a:t>
                      </a:r>
                      <a:endParaRPr lang="en-US" sz="1400" dirty="0" smtClean="0"/>
                    </a:p>
                    <a:p>
                      <a:r>
                        <a:rPr lang="en-US" sz="1400" dirty="0" smtClean="0"/>
                        <a:t>Alex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Oct 18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K-long 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(p197)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CP violation (p206)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Kevin</a:t>
                      </a:r>
                    </a:p>
                    <a:p>
                      <a:r>
                        <a:rPr lang="en-US" sz="1400" smtClean="0"/>
                        <a:t>Lukas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Oct 25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J and Psi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Tau lepton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Charm meson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Nov 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Quarks SLAC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Gluons TASSO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Jets UA2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75454253"/>
              </p:ext>
            </p:extLst>
          </p:nvPr>
        </p:nvGraphicFramePr>
        <p:xfrm>
          <a:off x="4649797" y="1143326"/>
          <a:ext cx="4288462" cy="4759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185"/>
                <a:gridCol w="2254535"/>
                <a:gridCol w="107474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Topic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Student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Nov 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Upsilons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CLEO</a:t>
                      </a:r>
                      <a:r>
                        <a:rPr lang="en-US" sz="1400" baseline="0" dirty="0" smtClean="0"/>
                        <a:t> 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Nov 15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Neutral</a:t>
                      </a:r>
                      <a:r>
                        <a:rPr lang="en-US" sz="1400" baseline="0" dirty="0" smtClean="0"/>
                        <a:t> currents 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aseline="0" dirty="0" smtClean="0"/>
                        <a:t>Discovery of the W boson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aseline="0" dirty="0" smtClean="0"/>
                        <a:t>Neutrino species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Nov 22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Discovery of the top quark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Top</a:t>
                      </a:r>
                      <a:r>
                        <a:rPr lang="en-US" sz="1400" baseline="0" dirty="0" smtClean="0"/>
                        <a:t> quark mass measurement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Nov 29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ARGUS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CDF (or Belle/Babar)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Dec 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Solar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Atmospheric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Dec 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dirty="0" smtClean="0"/>
                        <a:t>Higgs discovery by ATLAS or CMS</a:t>
                      </a:r>
                    </a:p>
                    <a:p>
                      <a:pPr marL="3429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dirty="0" smtClean="0"/>
                        <a:t>Measurements</a:t>
                      </a:r>
                      <a:r>
                        <a:rPr lang="en-US" sz="1400" baseline="0" dirty="0" smtClean="0"/>
                        <a:t> of Higgs boson properties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707732" y="6385811"/>
            <a:ext cx="5884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pages from R. Cahn and G. </a:t>
            </a:r>
            <a:r>
              <a:rPr lang="en-US" dirty="0" err="1" smtClean="0"/>
              <a:t>Goldhaber</a:t>
            </a:r>
            <a:r>
              <a:rPr lang="en-US" dirty="0" smtClean="0"/>
              <a:t> book if available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565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quantum mechanics</a:t>
            </a:r>
            <a:endParaRPr lang="en-US" dirty="0"/>
          </a:p>
        </p:txBody>
      </p:sp>
      <p:sp>
        <p:nvSpPr>
          <p:cNvPr id="4" name="Text Box 140"/>
          <p:cNvSpPr txBox="1">
            <a:spLocks noChangeArrowheads="1"/>
          </p:cNvSpPr>
          <p:nvPr/>
        </p:nvSpPr>
        <p:spPr bwMode="auto">
          <a:xfrm>
            <a:off x="258780" y="990672"/>
            <a:ext cx="6751014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</a:pPr>
            <a:r>
              <a:rPr lang="en-GB" sz="1800" dirty="0">
                <a:solidFill>
                  <a:schemeClr val="accent2"/>
                </a:solidFill>
              </a:rPr>
              <a:t>The parity operator performs spatial inversion through the origin:</a:t>
            </a:r>
          </a:p>
        </p:txBody>
      </p:sp>
      <p:pic>
        <p:nvPicPr>
          <p:cNvPr id="5" name="Picture 142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286" y="1412156"/>
            <a:ext cx="3535362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Text Box 143"/>
          <p:cNvSpPr txBox="1">
            <a:spLocks noChangeArrowheads="1"/>
          </p:cNvSpPr>
          <p:nvPr/>
        </p:nvSpPr>
        <p:spPr bwMode="auto">
          <a:xfrm>
            <a:off x="294748" y="2738438"/>
            <a:ext cx="533975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</a:pPr>
            <a:r>
              <a:rPr lang="en-GB" sz="1800" dirty="0">
                <a:solidFill>
                  <a:schemeClr val="accent2"/>
                </a:solidFill>
              </a:rPr>
              <a:t>To preserve the normalisation of the wave-function</a:t>
            </a:r>
          </a:p>
        </p:txBody>
      </p:sp>
      <p:pic>
        <p:nvPicPr>
          <p:cNvPr id="7" name="Picture 149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223" y="3143250"/>
            <a:ext cx="365442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8" name="Picture 151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773" y="3629799"/>
            <a:ext cx="993775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" name="AutoShape 152"/>
          <p:cNvSpPr>
            <a:spLocks noChangeArrowheads="1"/>
          </p:cNvSpPr>
          <p:nvPr/>
        </p:nvSpPr>
        <p:spPr bwMode="auto">
          <a:xfrm>
            <a:off x="5208198" y="3739853"/>
            <a:ext cx="252413" cy="107950"/>
          </a:xfrm>
          <a:prstGeom prst="rightArrow">
            <a:avLst>
              <a:gd name="adj1" fmla="val 50000"/>
              <a:gd name="adj2" fmla="val 58456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pic>
        <p:nvPicPr>
          <p:cNvPr id="10" name="Picture 153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898" y="3618945"/>
            <a:ext cx="2047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1" name="Text Box 154"/>
          <p:cNvSpPr txBox="1">
            <a:spLocks noChangeArrowheads="1"/>
          </p:cNvSpPr>
          <p:nvPr/>
        </p:nvSpPr>
        <p:spPr bwMode="auto">
          <a:xfrm>
            <a:off x="6341673" y="3582432"/>
            <a:ext cx="9683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sz="1800" dirty="0">
                <a:solidFill>
                  <a:schemeClr val="accent2"/>
                </a:solidFill>
              </a:rPr>
              <a:t>Unitary</a:t>
            </a:r>
          </a:p>
        </p:txBody>
      </p:sp>
      <p:grpSp>
        <p:nvGrpSpPr>
          <p:cNvPr id="12" name="Group 194"/>
          <p:cNvGrpSpPr>
            <a:grpSpLocks/>
          </p:cNvGrpSpPr>
          <p:nvPr/>
        </p:nvGrpSpPr>
        <p:grpSpPr bwMode="auto">
          <a:xfrm>
            <a:off x="658423" y="1978206"/>
            <a:ext cx="2081213" cy="371474"/>
            <a:chOff x="324" y="935"/>
            <a:chExt cx="1311" cy="234"/>
          </a:xfrm>
        </p:grpSpPr>
        <p:sp>
          <p:nvSpPr>
            <p:cNvPr id="13" name="Text Box 155"/>
            <p:cNvSpPr txBox="1">
              <a:spLocks noChangeArrowheads="1"/>
            </p:cNvSpPr>
            <p:nvPr/>
          </p:nvSpPr>
          <p:spPr bwMode="auto">
            <a:xfrm>
              <a:off x="324" y="935"/>
              <a:ext cx="1311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buClr>
                  <a:srgbClr val="FF0000"/>
                </a:buClr>
              </a:pPr>
              <a:r>
                <a:rPr lang="en-GB" sz="1800" dirty="0">
                  <a:solidFill>
                    <a:schemeClr val="accent2"/>
                  </a:solidFill>
                </a:rPr>
                <a:t>applying       twice:</a:t>
              </a:r>
            </a:p>
          </p:txBody>
        </p:sp>
        <p:pic>
          <p:nvPicPr>
            <p:cNvPr id="14" name="Picture 156" descr="TP_tmp"/>
            <p:cNvPicPr>
              <a:picLocks noChangeAspect="1" noChangeArrowheads="1"/>
            </p:cNvPicPr>
            <p:nvPr>
              <p:custDataLst>
                <p:tags r:id="rId19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9" y="955"/>
              <a:ext cx="129" cy="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pic>
        <p:nvPicPr>
          <p:cNvPr id="15" name="Picture 158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317" y="1988804"/>
            <a:ext cx="3827463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6" name="Picture 159" descr="TP_tmp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873" y="2446520"/>
            <a:ext cx="84613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7" name="AutoShape 160"/>
          <p:cNvSpPr>
            <a:spLocks noChangeArrowheads="1"/>
          </p:cNvSpPr>
          <p:nvPr/>
        </p:nvSpPr>
        <p:spPr bwMode="auto">
          <a:xfrm>
            <a:off x="4794728" y="2483033"/>
            <a:ext cx="499195" cy="288925"/>
          </a:xfrm>
          <a:prstGeom prst="rightArrow">
            <a:avLst>
              <a:gd name="adj1" fmla="val 50000"/>
              <a:gd name="adj2" fmla="val 58456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endParaRPr lang="en-US"/>
          </a:p>
        </p:txBody>
      </p:sp>
      <p:pic>
        <p:nvPicPr>
          <p:cNvPr id="18" name="Picture 162" descr="TP_tmp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211" y="2483033"/>
            <a:ext cx="102393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0" name="Text Box 190"/>
          <p:cNvSpPr txBox="1">
            <a:spLocks noChangeArrowheads="1"/>
          </p:cNvSpPr>
          <p:nvPr/>
        </p:nvSpPr>
        <p:spPr bwMode="auto">
          <a:xfrm>
            <a:off x="1966523" y="2375083"/>
            <a:ext cx="447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sz="1800">
                <a:solidFill>
                  <a:schemeClr val="accent2"/>
                </a:solidFill>
              </a:rPr>
              <a:t>so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436173" y="4086334"/>
            <a:ext cx="8683625" cy="2550588"/>
            <a:chOff x="436173" y="3788300"/>
            <a:chExt cx="8683625" cy="2550588"/>
          </a:xfrm>
        </p:grpSpPr>
        <p:sp>
          <p:nvSpPr>
            <p:cNvPr id="19" name="Text Box 164"/>
            <p:cNvSpPr txBox="1">
              <a:spLocks noChangeArrowheads="1"/>
            </p:cNvSpPr>
            <p:nvPr/>
          </p:nvSpPr>
          <p:spPr bwMode="auto">
            <a:xfrm>
              <a:off x="436173" y="3854450"/>
              <a:ext cx="1414463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buClr>
                  <a:srgbClr val="FF0000"/>
                </a:buClr>
                <a:buFontTx/>
                <a:buChar char="•"/>
              </a:pPr>
              <a:r>
                <a:rPr lang="en-GB" sz="1800" dirty="0">
                  <a:solidFill>
                    <a:schemeClr val="accent2"/>
                  </a:solidFill>
                </a:rPr>
                <a:t> But since </a:t>
              </a:r>
            </a:p>
          </p:txBody>
        </p:sp>
        <p:pic>
          <p:nvPicPr>
            <p:cNvPr id="20" name="Picture 165" descr="TP_tmp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8359" y="3875085"/>
              <a:ext cx="847725" cy="263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21" name="Picture 166" descr="TP_tmp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5846" y="3875085"/>
              <a:ext cx="847725" cy="263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22" name="AutoShape 167"/>
            <p:cNvSpPr>
              <a:spLocks noChangeArrowheads="1"/>
            </p:cNvSpPr>
            <p:nvPr/>
          </p:nvSpPr>
          <p:spPr bwMode="auto">
            <a:xfrm>
              <a:off x="5210845" y="3945993"/>
              <a:ext cx="250825" cy="107950"/>
            </a:xfrm>
            <a:prstGeom prst="rightArrow">
              <a:avLst>
                <a:gd name="adj1" fmla="val 50000"/>
                <a:gd name="adj2" fmla="val 58088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pic>
          <p:nvPicPr>
            <p:cNvPr id="23" name="Picture 168" descr="TP_tmp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0186" y="3838043"/>
              <a:ext cx="204787" cy="263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24" name="Text Box 169"/>
            <p:cNvSpPr txBox="1">
              <a:spLocks noChangeArrowheads="1"/>
            </p:cNvSpPr>
            <p:nvPr/>
          </p:nvSpPr>
          <p:spPr bwMode="auto">
            <a:xfrm>
              <a:off x="6363898" y="3788300"/>
              <a:ext cx="1235075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GB" sz="1800" dirty="0" err="1">
                  <a:solidFill>
                    <a:schemeClr val="accent2"/>
                  </a:solidFill>
                </a:rPr>
                <a:t>Hermitian</a:t>
              </a:r>
              <a:endParaRPr lang="en-GB" sz="1800" dirty="0">
                <a:solidFill>
                  <a:schemeClr val="accent2"/>
                </a:solidFill>
              </a:endParaRPr>
            </a:p>
          </p:txBody>
        </p:sp>
        <p:sp>
          <p:nvSpPr>
            <p:cNvPr id="25" name="Text Box 170"/>
            <p:cNvSpPr txBox="1">
              <a:spLocks noChangeArrowheads="1"/>
            </p:cNvSpPr>
            <p:nvPr/>
          </p:nvSpPr>
          <p:spPr bwMode="auto">
            <a:xfrm>
              <a:off x="658423" y="4214813"/>
              <a:ext cx="8461375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GB" sz="1800" dirty="0">
                  <a:solidFill>
                    <a:schemeClr val="accent2"/>
                  </a:solidFill>
                </a:rPr>
                <a:t>which implies Parity is an </a:t>
              </a:r>
              <a:r>
                <a:rPr lang="en-GB" sz="1800" dirty="0">
                  <a:solidFill>
                    <a:srgbClr val="FF0000"/>
                  </a:solidFill>
                </a:rPr>
                <a:t>observable </a:t>
              </a:r>
              <a:r>
                <a:rPr lang="en-GB" sz="1800" dirty="0">
                  <a:solidFill>
                    <a:schemeClr val="accent2"/>
                  </a:solidFill>
                </a:rPr>
                <a:t>quantity. </a:t>
              </a:r>
              <a:r>
                <a:rPr lang="en-GB" sz="1800" u="sng" dirty="0">
                  <a:solidFill>
                    <a:srgbClr val="FF0000"/>
                  </a:solidFill>
                </a:rPr>
                <a:t>If</a:t>
              </a:r>
              <a:r>
                <a:rPr lang="en-GB" sz="1800" dirty="0">
                  <a:solidFill>
                    <a:srgbClr val="FF0000"/>
                  </a:solidFill>
                </a:rPr>
                <a:t> </a:t>
              </a:r>
              <a:r>
                <a:rPr lang="en-GB" sz="1800" dirty="0">
                  <a:solidFill>
                    <a:schemeClr val="accent2"/>
                  </a:solidFill>
                </a:rPr>
                <a:t>the interaction Hamiltonian</a:t>
              </a:r>
            </a:p>
            <a:p>
              <a:r>
                <a:rPr lang="en-GB" sz="1800" dirty="0">
                  <a:solidFill>
                    <a:schemeClr val="accent2"/>
                  </a:solidFill>
                </a:rPr>
                <a:t>commutes with       , parity is an </a:t>
              </a:r>
              <a:r>
                <a:rPr lang="en-GB" sz="1800" dirty="0">
                  <a:solidFill>
                    <a:srgbClr val="FF0000"/>
                  </a:solidFill>
                </a:rPr>
                <a:t>observable </a:t>
              </a:r>
              <a:r>
                <a:rPr lang="en-GB" sz="1800" dirty="0"/>
                <a:t>conserved</a:t>
              </a:r>
              <a:r>
                <a:rPr lang="en-GB" sz="1800" dirty="0">
                  <a:solidFill>
                    <a:srgbClr val="FF0000"/>
                  </a:solidFill>
                </a:rPr>
                <a:t> quantity </a:t>
              </a:r>
            </a:p>
          </p:txBody>
        </p:sp>
        <p:grpSp>
          <p:nvGrpSpPr>
            <p:cNvPr id="26" name="Group 195"/>
            <p:cNvGrpSpPr>
              <a:grpSpLocks/>
            </p:cNvGrpSpPr>
            <p:nvPr/>
          </p:nvGrpSpPr>
          <p:grpSpPr bwMode="auto">
            <a:xfrm>
              <a:off x="436173" y="4856163"/>
              <a:ext cx="7815311" cy="366712"/>
              <a:chOff x="331" y="2795"/>
              <a:chExt cx="4924" cy="231"/>
            </a:xfrm>
          </p:grpSpPr>
          <p:sp>
            <p:nvSpPr>
              <p:cNvPr id="27" name="Text Box 171"/>
              <p:cNvSpPr txBox="1">
                <a:spLocks noChangeArrowheads="1"/>
              </p:cNvSpPr>
              <p:nvPr/>
            </p:nvSpPr>
            <p:spPr bwMode="auto">
              <a:xfrm>
                <a:off x="331" y="2795"/>
                <a:ext cx="4924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buClr>
                    <a:srgbClr val="FF0000"/>
                  </a:buClr>
                  <a:buFontTx/>
                  <a:buChar char="•"/>
                </a:pPr>
                <a:r>
                  <a:rPr lang="en-GB" sz="1800" dirty="0">
                    <a:solidFill>
                      <a:schemeClr val="accent2"/>
                    </a:solidFill>
                  </a:rPr>
                  <a:t> If                is an </a:t>
                </a:r>
                <a:r>
                  <a:rPr lang="en-GB" sz="1800" dirty="0" err="1">
                    <a:solidFill>
                      <a:schemeClr val="accent2"/>
                    </a:solidFill>
                  </a:rPr>
                  <a:t>eigenfunction</a:t>
                </a:r>
                <a:r>
                  <a:rPr lang="en-GB" sz="1800" dirty="0">
                    <a:solidFill>
                      <a:schemeClr val="accent2"/>
                    </a:solidFill>
                  </a:rPr>
                  <a:t> of the parity operator with eigenvalue  </a:t>
                </a:r>
              </a:p>
            </p:txBody>
          </p:sp>
          <p:pic>
            <p:nvPicPr>
              <p:cNvPr id="28" name="Picture 172" descr="TP_tmp"/>
              <p:cNvPicPr>
                <a:picLocks noChangeAspect="1" noChangeArrowheads="1"/>
              </p:cNvPicPr>
              <p:nvPr>
                <p:custDataLst>
                  <p:tags r:id="rId17"/>
                </p:custDataLst>
              </p:nvPr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7" y="2822"/>
                <a:ext cx="478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29" name="Picture 173" descr="TP_tmp"/>
              <p:cNvPicPr>
                <a:picLocks noChangeAspect="1" noChangeArrowheads="1"/>
              </p:cNvPicPr>
              <p:nvPr>
                <p:custDataLst>
                  <p:tags r:id="rId18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82" y="2845"/>
                <a:ext cx="129" cy="1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0" name="Group 192"/>
            <p:cNvGrpSpPr>
              <a:grpSpLocks/>
            </p:cNvGrpSpPr>
            <p:nvPr/>
          </p:nvGrpSpPr>
          <p:grpSpPr bwMode="auto">
            <a:xfrm>
              <a:off x="1117211" y="5297488"/>
              <a:ext cx="7597775" cy="350837"/>
              <a:chOff x="761" y="3074"/>
              <a:chExt cx="4786" cy="221"/>
            </a:xfrm>
          </p:grpSpPr>
          <p:pic>
            <p:nvPicPr>
              <p:cNvPr id="31" name="Picture 176" descr="TP_tmp"/>
              <p:cNvPicPr>
                <a:picLocks noChangeAspect="1" noChangeArrowheads="1"/>
              </p:cNvPicPr>
              <p:nvPr>
                <p:custDataLst>
                  <p:tags r:id="rId15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" y="3074"/>
                <a:ext cx="1434" cy="2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32" name="Picture 178" descr="TP_tmp"/>
              <p:cNvPicPr>
                <a:picLocks noChangeAspect="1" noChangeArrowheads="1"/>
              </p:cNvPicPr>
              <p:nvPr>
                <p:custDataLst>
                  <p:tags r:id="rId16"/>
                </p:custDataLst>
              </p:nvPr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73" y="3074"/>
                <a:ext cx="2574" cy="2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sp>
            <p:nvSpPr>
              <p:cNvPr id="33" name="AutoShape 182"/>
              <p:cNvSpPr>
                <a:spLocks noChangeArrowheads="1"/>
              </p:cNvSpPr>
              <p:nvPr/>
            </p:nvSpPr>
            <p:spPr bwMode="auto">
              <a:xfrm>
                <a:off x="2427" y="3106"/>
                <a:ext cx="285" cy="130"/>
              </a:xfrm>
              <a:prstGeom prst="rightArrow">
                <a:avLst>
                  <a:gd name="adj1" fmla="val 50000"/>
                  <a:gd name="adj2" fmla="val 58456"/>
                </a:avLst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34" name="Text Box 183"/>
            <p:cNvSpPr txBox="1">
              <a:spLocks noChangeArrowheads="1"/>
            </p:cNvSpPr>
            <p:nvPr/>
          </p:nvSpPr>
          <p:spPr bwMode="auto">
            <a:xfrm>
              <a:off x="613973" y="5648325"/>
              <a:ext cx="892175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GB" sz="1800">
                  <a:solidFill>
                    <a:schemeClr val="accent2"/>
                  </a:solidFill>
                </a:rPr>
                <a:t>since  </a:t>
              </a:r>
            </a:p>
          </p:txBody>
        </p:sp>
        <p:pic>
          <p:nvPicPr>
            <p:cNvPr id="35" name="Picture 184" descr="TP_tmp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6136" y="5680075"/>
              <a:ext cx="847725" cy="263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36" name="Picture 185" descr="TP_tmp"/>
            <p:cNvPicPr>
              <a:picLocks noChangeAspect="1" noChangeArrowheads="1"/>
            </p:cNvPicPr>
            <p:nvPr>
              <p:custDataLst>
                <p:tags r:id="rId12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6111" y="5654675"/>
              <a:ext cx="817562" cy="263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37" name="AutoShape 186"/>
            <p:cNvSpPr>
              <a:spLocks noChangeArrowheads="1"/>
            </p:cNvSpPr>
            <p:nvPr/>
          </p:nvSpPr>
          <p:spPr bwMode="auto">
            <a:xfrm>
              <a:off x="1966523" y="6064989"/>
              <a:ext cx="396875" cy="215900"/>
            </a:xfrm>
            <a:prstGeom prst="rightArrow">
              <a:avLst>
                <a:gd name="adj1" fmla="val 50000"/>
                <a:gd name="adj2" fmla="val 58456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38" name="Text Box 187"/>
            <p:cNvSpPr txBox="1">
              <a:spLocks noChangeArrowheads="1"/>
            </p:cNvSpPr>
            <p:nvPr/>
          </p:nvSpPr>
          <p:spPr bwMode="auto">
            <a:xfrm>
              <a:off x="2414198" y="5972175"/>
              <a:ext cx="2708275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GB" sz="1800" dirty="0">
                  <a:solidFill>
                    <a:schemeClr val="accent2"/>
                  </a:solidFill>
                </a:rPr>
                <a:t>Parity has eigenvalues </a:t>
              </a:r>
            </a:p>
          </p:txBody>
        </p:sp>
        <p:pic>
          <p:nvPicPr>
            <p:cNvPr id="39" name="Picture 189" descr="TP_tmp"/>
            <p:cNvPicPr>
              <a:picLocks noChangeAspect="1" noChangeArrowheads="1"/>
            </p:cNvPicPr>
            <p:nvPr>
              <p:custDataLst>
                <p:tags r:id="rId13"/>
              </p:custDataLst>
            </p:nvPr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6586" y="6045200"/>
              <a:ext cx="904875" cy="2047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41" name="Picture 197" descr="TP_tmp"/>
            <p:cNvPicPr>
              <a:picLocks noChangeAspect="1" noChangeArrowheads="1"/>
            </p:cNvPicPr>
            <p:nvPr>
              <p:custDataLst>
                <p:tags r:id="rId14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2558" y="4527550"/>
              <a:ext cx="204788" cy="263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65766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Parity in QED and QCD</a:t>
            </a:r>
            <a:endParaRPr lang="en-US" dirty="0"/>
          </a:p>
        </p:txBody>
      </p:sp>
      <p:grpSp>
        <p:nvGrpSpPr>
          <p:cNvPr id="4" name="Group 39"/>
          <p:cNvGrpSpPr>
            <a:grpSpLocks/>
          </p:cNvGrpSpPr>
          <p:nvPr/>
        </p:nvGrpSpPr>
        <p:grpSpPr bwMode="auto">
          <a:xfrm>
            <a:off x="6358892" y="858581"/>
            <a:ext cx="2844800" cy="2166938"/>
            <a:chOff x="330" y="414"/>
            <a:chExt cx="1792" cy="1365"/>
          </a:xfrm>
        </p:grpSpPr>
        <p:sp>
          <p:nvSpPr>
            <p:cNvPr id="5" name="Text Box 4"/>
            <p:cNvSpPr txBox="1">
              <a:spLocks noChangeArrowheads="1"/>
            </p:cNvSpPr>
            <p:nvPr/>
          </p:nvSpPr>
          <p:spPr bwMode="auto">
            <a:xfrm>
              <a:off x="1704" y="599"/>
              <a:ext cx="416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6775" tIns="48388" rIns="96775" bIns="48388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482600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968375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4525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19351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3923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8495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3067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7639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hangingPunct="0">
                <a:spcBef>
                  <a:spcPct val="50000"/>
                </a:spcBef>
              </a:pPr>
              <a:r>
                <a:rPr lang="en-US" sz="2500" b="0"/>
                <a:t>e</a:t>
              </a:r>
              <a:r>
                <a:rPr lang="en-US" sz="2500" b="0" baseline="30000">
                  <a:cs typeface="Arial" charset="0"/>
                </a:rPr>
                <a:t>–</a:t>
              </a:r>
              <a:endParaRPr lang="en-US" sz="2500" b="0">
                <a:cs typeface="Arial" charset="0"/>
              </a:endParaRPr>
            </a:p>
          </p:txBody>
        </p:sp>
        <p:grpSp>
          <p:nvGrpSpPr>
            <p:cNvPr id="6" name="Group 6"/>
            <p:cNvGrpSpPr>
              <a:grpSpLocks/>
            </p:cNvGrpSpPr>
            <p:nvPr/>
          </p:nvGrpSpPr>
          <p:grpSpPr bwMode="auto">
            <a:xfrm rot="9045070">
              <a:off x="636" y="622"/>
              <a:ext cx="428" cy="441"/>
              <a:chOff x="2784" y="1440"/>
              <a:chExt cx="288" cy="288"/>
            </a:xfrm>
          </p:grpSpPr>
          <p:sp>
            <p:nvSpPr>
              <p:cNvPr id="29" name="Line 7"/>
              <p:cNvSpPr>
                <a:spLocks noChangeShapeType="1"/>
              </p:cNvSpPr>
              <p:nvPr/>
            </p:nvSpPr>
            <p:spPr bwMode="auto">
              <a:xfrm>
                <a:off x="2784" y="1440"/>
                <a:ext cx="144" cy="144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8"/>
              <p:cNvSpPr>
                <a:spLocks noChangeShapeType="1"/>
              </p:cNvSpPr>
              <p:nvPr/>
            </p:nvSpPr>
            <p:spPr bwMode="auto">
              <a:xfrm flipH="1" flipV="1">
                <a:off x="2880" y="1536"/>
                <a:ext cx="192" cy="192"/>
              </a:xfrm>
              <a:prstGeom prst="line">
                <a:avLst/>
              </a:prstGeom>
              <a:noFill/>
              <a:ln w="28575">
                <a:solidFill>
                  <a:srgbClr val="000080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" name="Group 9"/>
            <p:cNvGrpSpPr>
              <a:grpSpLocks/>
            </p:cNvGrpSpPr>
            <p:nvPr/>
          </p:nvGrpSpPr>
          <p:grpSpPr bwMode="auto">
            <a:xfrm rot="9045070">
              <a:off x="1146" y="783"/>
              <a:ext cx="581" cy="156"/>
              <a:chOff x="2784" y="1440"/>
              <a:chExt cx="288" cy="288"/>
            </a:xfrm>
          </p:grpSpPr>
          <p:sp>
            <p:nvSpPr>
              <p:cNvPr id="27" name="Line 10"/>
              <p:cNvSpPr>
                <a:spLocks noChangeShapeType="1"/>
              </p:cNvSpPr>
              <p:nvPr/>
            </p:nvSpPr>
            <p:spPr bwMode="auto">
              <a:xfrm>
                <a:off x="2784" y="1440"/>
                <a:ext cx="144" cy="144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Line 11"/>
              <p:cNvSpPr>
                <a:spLocks noChangeShapeType="1"/>
              </p:cNvSpPr>
              <p:nvPr/>
            </p:nvSpPr>
            <p:spPr bwMode="auto">
              <a:xfrm flipH="1" flipV="1">
                <a:off x="2880" y="1536"/>
                <a:ext cx="192" cy="192"/>
              </a:xfrm>
              <a:prstGeom prst="line">
                <a:avLst/>
              </a:prstGeom>
              <a:noFill/>
              <a:ln w="28575">
                <a:solidFill>
                  <a:srgbClr val="000080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12"/>
            <p:cNvGrpSpPr>
              <a:grpSpLocks/>
            </p:cNvGrpSpPr>
            <p:nvPr/>
          </p:nvGrpSpPr>
          <p:grpSpPr bwMode="auto">
            <a:xfrm rot="9045070">
              <a:off x="551" y="1474"/>
              <a:ext cx="581" cy="156"/>
              <a:chOff x="2784" y="1440"/>
              <a:chExt cx="288" cy="288"/>
            </a:xfrm>
          </p:grpSpPr>
          <p:sp>
            <p:nvSpPr>
              <p:cNvPr id="25" name="Line 13"/>
              <p:cNvSpPr>
                <a:spLocks noChangeShapeType="1"/>
              </p:cNvSpPr>
              <p:nvPr/>
            </p:nvSpPr>
            <p:spPr bwMode="auto">
              <a:xfrm>
                <a:off x="2784" y="1440"/>
                <a:ext cx="144" cy="144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" name="Line 14"/>
              <p:cNvSpPr>
                <a:spLocks noChangeShapeType="1"/>
              </p:cNvSpPr>
              <p:nvPr/>
            </p:nvSpPr>
            <p:spPr bwMode="auto">
              <a:xfrm flipH="1" flipV="1">
                <a:off x="2880" y="1536"/>
                <a:ext cx="192" cy="192"/>
              </a:xfrm>
              <a:prstGeom prst="line">
                <a:avLst/>
              </a:prstGeom>
              <a:noFill/>
              <a:ln w="28575">
                <a:solidFill>
                  <a:srgbClr val="000080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" name="Freeform 15"/>
            <p:cNvSpPr>
              <a:spLocks/>
            </p:cNvSpPr>
            <p:nvPr/>
          </p:nvSpPr>
          <p:spPr bwMode="auto">
            <a:xfrm rot="16200000">
              <a:off x="892" y="1157"/>
              <a:ext cx="534" cy="99"/>
            </a:xfrm>
            <a:custGeom>
              <a:avLst/>
              <a:gdLst>
                <a:gd name="T0" fmla="*/ 0 w 3378"/>
                <a:gd name="T1" fmla="*/ 318 h 682"/>
                <a:gd name="T2" fmla="*/ 69 w 3378"/>
                <a:gd name="T3" fmla="*/ 163 h 682"/>
                <a:gd name="T4" fmla="*/ 112 w 3378"/>
                <a:gd name="T5" fmla="*/ 76 h 682"/>
                <a:gd name="T6" fmla="*/ 149 w 3378"/>
                <a:gd name="T7" fmla="*/ 33 h 682"/>
                <a:gd name="T8" fmla="*/ 205 w 3378"/>
                <a:gd name="T9" fmla="*/ 8 h 682"/>
                <a:gd name="T10" fmla="*/ 248 w 3378"/>
                <a:gd name="T11" fmla="*/ 27 h 682"/>
                <a:gd name="T12" fmla="*/ 316 w 3378"/>
                <a:gd name="T13" fmla="*/ 95 h 682"/>
                <a:gd name="T14" fmla="*/ 365 w 3378"/>
                <a:gd name="T15" fmla="*/ 200 h 682"/>
                <a:gd name="T16" fmla="*/ 396 w 3378"/>
                <a:gd name="T17" fmla="*/ 293 h 682"/>
                <a:gd name="T18" fmla="*/ 452 w 3378"/>
                <a:gd name="T19" fmla="*/ 423 h 682"/>
                <a:gd name="T20" fmla="*/ 514 w 3378"/>
                <a:gd name="T21" fmla="*/ 565 h 682"/>
                <a:gd name="T22" fmla="*/ 570 w 3378"/>
                <a:gd name="T23" fmla="*/ 646 h 682"/>
                <a:gd name="T24" fmla="*/ 625 w 3378"/>
                <a:gd name="T25" fmla="*/ 676 h 682"/>
                <a:gd name="T26" fmla="*/ 681 w 3378"/>
                <a:gd name="T27" fmla="*/ 639 h 682"/>
                <a:gd name="T28" fmla="*/ 737 w 3378"/>
                <a:gd name="T29" fmla="*/ 577 h 682"/>
                <a:gd name="T30" fmla="*/ 798 w 3378"/>
                <a:gd name="T31" fmla="*/ 441 h 682"/>
                <a:gd name="T32" fmla="*/ 854 w 3378"/>
                <a:gd name="T33" fmla="*/ 299 h 682"/>
                <a:gd name="T34" fmla="*/ 904 w 3378"/>
                <a:gd name="T35" fmla="*/ 182 h 682"/>
                <a:gd name="T36" fmla="*/ 959 w 3378"/>
                <a:gd name="T37" fmla="*/ 64 h 682"/>
                <a:gd name="T38" fmla="*/ 1015 w 3378"/>
                <a:gd name="T39" fmla="*/ 15 h 682"/>
                <a:gd name="T40" fmla="*/ 1064 w 3378"/>
                <a:gd name="T41" fmla="*/ 8 h 682"/>
                <a:gd name="T42" fmla="*/ 1133 w 3378"/>
                <a:gd name="T43" fmla="*/ 64 h 682"/>
                <a:gd name="T44" fmla="*/ 1176 w 3378"/>
                <a:gd name="T45" fmla="*/ 151 h 682"/>
                <a:gd name="T46" fmla="*/ 1232 w 3378"/>
                <a:gd name="T47" fmla="*/ 268 h 682"/>
                <a:gd name="T48" fmla="*/ 1287 w 3378"/>
                <a:gd name="T49" fmla="*/ 404 h 682"/>
                <a:gd name="T50" fmla="*/ 1349 w 3378"/>
                <a:gd name="T51" fmla="*/ 540 h 682"/>
                <a:gd name="T52" fmla="*/ 1399 w 3378"/>
                <a:gd name="T53" fmla="*/ 646 h 682"/>
                <a:gd name="T54" fmla="*/ 1467 w 3378"/>
                <a:gd name="T55" fmla="*/ 676 h 682"/>
                <a:gd name="T56" fmla="*/ 1541 w 3378"/>
                <a:gd name="T57" fmla="*/ 633 h 682"/>
                <a:gd name="T58" fmla="*/ 1603 w 3378"/>
                <a:gd name="T59" fmla="*/ 516 h 682"/>
                <a:gd name="T60" fmla="*/ 1658 w 3378"/>
                <a:gd name="T61" fmla="*/ 386 h 682"/>
                <a:gd name="T62" fmla="*/ 1708 w 3378"/>
                <a:gd name="T63" fmla="*/ 262 h 682"/>
                <a:gd name="T64" fmla="*/ 1770 w 3378"/>
                <a:gd name="T65" fmla="*/ 138 h 682"/>
                <a:gd name="T66" fmla="*/ 1807 w 3378"/>
                <a:gd name="T67" fmla="*/ 64 h 682"/>
                <a:gd name="T68" fmla="*/ 1887 w 3378"/>
                <a:gd name="T69" fmla="*/ 2 h 682"/>
                <a:gd name="T70" fmla="*/ 1974 w 3378"/>
                <a:gd name="T71" fmla="*/ 64 h 682"/>
                <a:gd name="T72" fmla="*/ 2036 w 3378"/>
                <a:gd name="T73" fmla="*/ 182 h 682"/>
                <a:gd name="T74" fmla="*/ 2110 w 3378"/>
                <a:gd name="T75" fmla="*/ 361 h 682"/>
                <a:gd name="T76" fmla="*/ 2178 w 3378"/>
                <a:gd name="T77" fmla="*/ 528 h 682"/>
                <a:gd name="T78" fmla="*/ 2240 w 3378"/>
                <a:gd name="T79" fmla="*/ 639 h 682"/>
                <a:gd name="T80" fmla="*/ 2308 w 3378"/>
                <a:gd name="T81" fmla="*/ 676 h 682"/>
                <a:gd name="T82" fmla="*/ 2388 w 3378"/>
                <a:gd name="T83" fmla="*/ 615 h 682"/>
                <a:gd name="T84" fmla="*/ 2463 w 3378"/>
                <a:gd name="T85" fmla="*/ 491 h 682"/>
                <a:gd name="T86" fmla="*/ 2537 w 3378"/>
                <a:gd name="T87" fmla="*/ 305 h 682"/>
                <a:gd name="T88" fmla="*/ 2599 w 3378"/>
                <a:gd name="T89" fmla="*/ 157 h 682"/>
                <a:gd name="T90" fmla="*/ 2673 w 3378"/>
                <a:gd name="T91" fmla="*/ 33 h 682"/>
                <a:gd name="T92" fmla="*/ 2735 w 3378"/>
                <a:gd name="T93" fmla="*/ 8 h 682"/>
                <a:gd name="T94" fmla="*/ 2815 w 3378"/>
                <a:gd name="T95" fmla="*/ 64 h 682"/>
                <a:gd name="T96" fmla="*/ 2877 w 3378"/>
                <a:gd name="T97" fmla="*/ 188 h 682"/>
                <a:gd name="T98" fmla="*/ 2951 w 3378"/>
                <a:gd name="T99" fmla="*/ 361 h 682"/>
                <a:gd name="T100" fmla="*/ 3019 w 3378"/>
                <a:gd name="T101" fmla="*/ 516 h 682"/>
                <a:gd name="T102" fmla="*/ 3094 w 3378"/>
                <a:gd name="T103" fmla="*/ 652 h 682"/>
                <a:gd name="T104" fmla="*/ 3162 w 3378"/>
                <a:gd name="T105" fmla="*/ 676 h 682"/>
                <a:gd name="T106" fmla="*/ 3236 w 3378"/>
                <a:gd name="T107" fmla="*/ 615 h 682"/>
                <a:gd name="T108" fmla="*/ 3316 w 3378"/>
                <a:gd name="T109" fmla="*/ 454 h 682"/>
                <a:gd name="T110" fmla="*/ 3378 w 3378"/>
                <a:gd name="T111" fmla="*/ 305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" name="Group 16"/>
            <p:cNvGrpSpPr>
              <a:grpSpLocks/>
            </p:cNvGrpSpPr>
            <p:nvPr/>
          </p:nvGrpSpPr>
          <p:grpSpPr bwMode="auto">
            <a:xfrm rot="9045070">
              <a:off x="1200" y="1338"/>
              <a:ext cx="428" cy="441"/>
              <a:chOff x="2784" y="1440"/>
              <a:chExt cx="288" cy="288"/>
            </a:xfrm>
          </p:grpSpPr>
          <p:sp>
            <p:nvSpPr>
              <p:cNvPr id="23" name="Line 17"/>
              <p:cNvSpPr>
                <a:spLocks noChangeShapeType="1"/>
              </p:cNvSpPr>
              <p:nvPr/>
            </p:nvSpPr>
            <p:spPr bwMode="auto">
              <a:xfrm>
                <a:off x="2784" y="1440"/>
                <a:ext cx="144" cy="144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Line 18"/>
              <p:cNvSpPr>
                <a:spLocks noChangeShapeType="1"/>
              </p:cNvSpPr>
              <p:nvPr/>
            </p:nvSpPr>
            <p:spPr bwMode="auto">
              <a:xfrm flipH="1" flipV="1">
                <a:off x="2880" y="1536"/>
                <a:ext cx="192" cy="192"/>
              </a:xfrm>
              <a:prstGeom prst="line">
                <a:avLst/>
              </a:prstGeom>
              <a:noFill/>
              <a:ln w="28575">
                <a:solidFill>
                  <a:srgbClr val="000080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" name="Text Box 19"/>
            <p:cNvSpPr txBox="1">
              <a:spLocks noChangeArrowheads="1"/>
            </p:cNvSpPr>
            <p:nvPr/>
          </p:nvSpPr>
          <p:spPr bwMode="auto">
            <a:xfrm>
              <a:off x="330" y="554"/>
              <a:ext cx="416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6775" tIns="48388" rIns="96775" bIns="48388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482600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968375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4525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19351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3923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8495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3067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7639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hangingPunct="0">
                <a:spcBef>
                  <a:spcPct val="50000"/>
                </a:spcBef>
              </a:pPr>
              <a:r>
                <a:rPr lang="en-US" sz="2500" b="0"/>
                <a:t>e</a:t>
              </a:r>
              <a:r>
                <a:rPr lang="en-US" sz="2500" b="0" baseline="30000">
                  <a:cs typeface="Arial" charset="0"/>
                </a:rPr>
                <a:t>–</a:t>
              </a:r>
              <a:endParaRPr lang="en-US" sz="2500" b="0">
                <a:cs typeface="Arial" charset="0"/>
              </a:endParaRPr>
            </a:p>
          </p:txBody>
        </p:sp>
        <p:sp>
          <p:nvSpPr>
            <p:cNvPr id="12" name="Text Box 20"/>
            <p:cNvSpPr txBox="1">
              <a:spLocks noChangeArrowheads="1"/>
            </p:cNvSpPr>
            <p:nvPr/>
          </p:nvSpPr>
          <p:spPr bwMode="auto">
            <a:xfrm>
              <a:off x="339" y="1462"/>
              <a:ext cx="416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6775" tIns="48388" rIns="96775" bIns="48388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482600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968375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4525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19351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3923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8495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3067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7639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hangingPunct="0">
                <a:spcBef>
                  <a:spcPct val="50000"/>
                </a:spcBef>
              </a:pPr>
              <a:r>
                <a:rPr lang="en-US" sz="2500" b="0"/>
                <a:t>q</a:t>
              </a:r>
              <a:endParaRPr lang="en-US" sz="2500" b="0" baseline="40000">
                <a:cs typeface="Arial" charset="0"/>
              </a:endParaRPr>
            </a:p>
          </p:txBody>
        </p:sp>
        <p:pic>
          <p:nvPicPr>
            <p:cNvPr id="13" name="Picture 21" descr="TP_tmp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" y="562"/>
              <a:ext cx="184" cy="1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4" name="Picture 22" descr="TP_tmp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9" y="562"/>
              <a:ext cx="184" cy="1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5" name="Picture 23" descr="TP_tmp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" y="1326"/>
              <a:ext cx="184" cy="1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6" name="Picture 24" descr="TP_tmp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2" y="1349"/>
              <a:ext cx="184" cy="1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7" name="Picture 25" descr="TP_tmp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1" y="702"/>
              <a:ext cx="110" cy="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8" name="Picture 26" descr="TP_tmp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2" y="1578"/>
              <a:ext cx="110" cy="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9" name="Oval 27"/>
            <p:cNvSpPr>
              <a:spLocks noChangeArrowheads="1"/>
            </p:cNvSpPr>
            <p:nvPr/>
          </p:nvSpPr>
          <p:spPr bwMode="auto">
            <a:xfrm>
              <a:off x="1140" y="895"/>
              <a:ext cx="68" cy="68"/>
            </a:xfrm>
            <a:prstGeom prst="ellipse">
              <a:avLst/>
            </a:prstGeom>
            <a:solidFill>
              <a:srgbClr val="CC00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0" name="Oval 28"/>
            <p:cNvSpPr>
              <a:spLocks noChangeArrowheads="1"/>
            </p:cNvSpPr>
            <p:nvPr/>
          </p:nvSpPr>
          <p:spPr bwMode="auto">
            <a:xfrm>
              <a:off x="1095" y="1438"/>
              <a:ext cx="68" cy="68"/>
            </a:xfrm>
            <a:prstGeom prst="ellipse">
              <a:avLst/>
            </a:prstGeom>
            <a:solidFill>
              <a:srgbClr val="CC00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21" name="Text Box 29"/>
            <p:cNvSpPr txBox="1">
              <a:spLocks noChangeArrowheads="1"/>
            </p:cNvSpPr>
            <p:nvPr/>
          </p:nvSpPr>
          <p:spPr bwMode="auto">
            <a:xfrm>
              <a:off x="1564" y="414"/>
              <a:ext cx="11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22" name="Text Box 31"/>
            <p:cNvSpPr txBox="1">
              <a:spLocks noChangeArrowheads="1"/>
            </p:cNvSpPr>
            <p:nvPr/>
          </p:nvSpPr>
          <p:spPr bwMode="auto">
            <a:xfrm>
              <a:off x="1706" y="1457"/>
              <a:ext cx="416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6775" tIns="48388" rIns="96775" bIns="48388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482600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968375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4525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19351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3923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8495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3067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7639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hangingPunct="0">
                <a:spcBef>
                  <a:spcPct val="50000"/>
                </a:spcBef>
              </a:pPr>
              <a:r>
                <a:rPr lang="en-US" sz="2500" b="0"/>
                <a:t>q</a:t>
              </a:r>
              <a:endParaRPr lang="en-US" sz="2500" b="0" baseline="40000">
                <a:cs typeface="Arial" charset="0"/>
              </a:endParaRPr>
            </a:p>
          </p:txBody>
        </p:sp>
      </p:grpSp>
      <p:sp>
        <p:nvSpPr>
          <p:cNvPr id="35" name="Text Box 45"/>
          <p:cNvSpPr txBox="1">
            <a:spLocks noChangeArrowheads="1"/>
          </p:cNvSpPr>
          <p:nvPr/>
        </p:nvSpPr>
        <p:spPr bwMode="auto">
          <a:xfrm>
            <a:off x="83280" y="988234"/>
            <a:ext cx="4356691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</a:pPr>
            <a:r>
              <a:rPr lang="en-GB" sz="1800" dirty="0">
                <a:solidFill>
                  <a:schemeClr val="accent2"/>
                </a:solidFill>
              </a:rPr>
              <a:t>Consider the QED process  </a:t>
            </a:r>
            <a:r>
              <a:rPr lang="en-GB" sz="2400" b="0" dirty="0"/>
              <a:t>e</a:t>
            </a:r>
            <a:r>
              <a:rPr lang="en-GB" baseline="44000" dirty="0"/>
              <a:t>–</a:t>
            </a:r>
            <a:r>
              <a:rPr lang="en-GB" sz="2400" b="0" dirty="0"/>
              <a:t>q </a:t>
            </a:r>
            <a:r>
              <a:rPr lang="en-GB" sz="2400" b="0" dirty="0">
                <a:sym typeface="Wingdings 3" charset="0"/>
              </a:rPr>
              <a:t></a:t>
            </a:r>
            <a:r>
              <a:rPr lang="en-GB" sz="2400" b="0" dirty="0"/>
              <a:t> e</a:t>
            </a:r>
            <a:r>
              <a:rPr lang="en-GB" baseline="44000" dirty="0">
                <a:cs typeface="Arial" charset="0"/>
              </a:rPr>
              <a:t>–</a:t>
            </a:r>
            <a:r>
              <a:rPr lang="en-GB" sz="2400" b="0" dirty="0" smtClean="0"/>
              <a:t>q</a:t>
            </a:r>
            <a:endParaRPr lang="en-GB" sz="2400" baseline="30000" dirty="0">
              <a:cs typeface="Arial" charset="0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0" y="1421622"/>
            <a:ext cx="7308850" cy="2641082"/>
            <a:chOff x="0" y="1421622"/>
            <a:chExt cx="7308850" cy="2641082"/>
          </a:xfrm>
        </p:grpSpPr>
        <p:pic>
          <p:nvPicPr>
            <p:cNvPr id="31" name="Picture 38" descr="TP_tmp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350" y="1756584"/>
              <a:ext cx="5605462" cy="638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32" name="Text Box 40"/>
            <p:cNvSpPr txBox="1">
              <a:spLocks noChangeArrowheads="1"/>
            </p:cNvSpPr>
            <p:nvPr/>
          </p:nvSpPr>
          <p:spPr bwMode="auto">
            <a:xfrm>
              <a:off x="0" y="1421622"/>
              <a:ext cx="3746836" cy="3715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buClr>
                  <a:srgbClr val="FF0000"/>
                </a:buClr>
                <a:buFontTx/>
                <a:buChar char="•"/>
              </a:pPr>
              <a:r>
                <a:rPr lang="en-GB" sz="1800" dirty="0" smtClean="0">
                  <a:solidFill>
                    <a:schemeClr val="accent2"/>
                  </a:solidFill>
                </a:rPr>
                <a:t> The </a:t>
              </a:r>
              <a:r>
                <a:rPr lang="en-GB" sz="1800" dirty="0">
                  <a:solidFill>
                    <a:schemeClr val="accent2"/>
                  </a:solidFill>
                </a:rPr>
                <a:t>Feynman rules for QED give:</a:t>
              </a:r>
            </a:p>
          </p:txBody>
        </p:sp>
        <p:pic>
          <p:nvPicPr>
            <p:cNvPr id="33" name="Picture 43" descr="TP_tmp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7937" y="2836619"/>
              <a:ext cx="3681413" cy="730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34" name="Text Box 44"/>
            <p:cNvSpPr txBox="1">
              <a:spLocks noChangeArrowheads="1"/>
            </p:cNvSpPr>
            <p:nvPr/>
          </p:nvSpPr>
          <p:spPr bwMode="auto">
            <a:xfrm>
              <a:off x="1063" y="2358247"/>
              <a:ext cx="5708912" cy="6485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buClr>
                  <a:srgbClr val="FF0000"/>
                </a:buClr>
                <a:buFontTx/>
                <a:buChar char="•"/>
              </a:pPr>
              <a:r>
                <a:rPr lang="en-GB" sz="1800" dirty="0" smtClean="0">
                  <a:solidFill>
                    <a:schemeClr val="accent2"/>
                  </a:solidFill>
                </a:rPr>
                <a:t> Which </a:t>
              </a:r>
              <a:r>
                <a:rPr lang="en-GB" sz="1800" dirty="0">
                  <a:solidFill>
                    <a:schemeClr val="accent2"/>
                  </a:solidFill>
                </a:rPr>
                <a:t>can be </a:t>
              </a:r>
              <a:r>
                <a:rPr lang="en-GB" sz="1800" dirty="0" err="1" smtClean="0">
                  <a:solidFill>
                    <a:schemeClr val="accent2"/>
                  </a:solidFill>
                </a:rPr>
                <a:t>epressed</a:t>
              </a:r>
              <a:r>
                <a:rPr lang="en-GB" sz="1800" dirty="0" smtClean="0">
                  <a:solidFill>
                    <a:schemeClr val="accent2"/>
                  </a:solidFill>
                </a:rPr>
                <a:t> </a:t>
              </a:r>
              <a:r>
                <a:rPr lang="en-GB" sz="1800" dirty="0">
                  <a:solidFill>
                    <a:schemeClr val="accent2"/>
                  </a:solidFill>
                </a:rPr>
                <a:t>in terms of the electron and</a:t>
              </a:r>
            </a:p>
            <a:p>
              <a:pPr>
                <a:buClr>
                  <a:srgbClr val="FF0000"/>
                </a:buClr>
              </a:pPr>
              <a:r>
                <a:rPr lang="en-GB" sz="1800" dirty="0">
                  <a:solidFill>
                    <a:schemeClr val="accent2"/>
                  </a:solidFill>
                </a:rPr>
                <a:t>  </a:t>
              </a:r>
              <a:r>
                <a:rPr lang="en-GB" sz="1800" dirty="0" smtClean="0">
                  <a:solidFill>
                    <a:schemeClr val="accent2"/>
                  </a:solidFill>
                </a:rPr>
                <a:t>quark </a:t>
              </a:r>
              <a:r>
                <a:rPr lang="en-GB" sz="1800" dirty="0">
                  <a:solidFill>
                    <a:schemeClr val="accent2"/>
                  </a:solidFill>
                </a:rPr>
                <a:t>4-vector currents:</a:t>
              </a:r>
            </a:p>
          </p:txBody>
        </p:sp>
        <p:pic>
          <p:nvPicPr>
            <p:cNvPr id="36" name="Picture 47" descr="TP_tmp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837" y="3699167"/>
              <a:ext cx="2454275" cy="320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37" name="Picture 49" descr="TP_tmp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6000" y="3695992"/>
              <a:ext cx="2482850" cy="322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38" name="Text Box 50"/>
            <p:cNvSpPr txBox="1">
              <a:spLocks noChangeArrowheads="1"/>
            </p:cNvSpPr>
            <p:nvPr/>
          </p:nvSpPr>
          <p:spPr bwMode="auto">
            <a:xfrm>
              <a:off x="716551" y="3695992"/>
              <a:ext cx="638175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GB" sz="1800" dirty="0">
                  <a:solidFill>
                    <a:schemeClr val="accent2"/>
                  </a:solidFill>
                </a:rPr>
                <a:t>with</a:t>
              </a:r>
            </a:p>
          </p:txBody>
        </p:sp>
        <p:sp>
          <p:nvSpPr>
            <p:cNvPr id="39" name="Text Box 51"/>
            <p:cNvSpPr txBox="1">
              <a:spLocks noChangeArrowheads="1"/>
            </p:cNvSpPr>
            <p:nvPr/>
          </p:nvSpPr>
          <p:spPr bwMode="auto">
            <a:xfrm>
              <a:off x="4114800" y="3656302"/>
              <a:ext cx="587375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GB" sz="1800" dirty="0">
                  <a:solidFill>
                    <a:schemeClr val="accent2"/>
                  </a:solidFill>
                </a:rPr>
                <a:t>and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7236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Parity in QED and QCD</a:t>
            </a:r>
            <a:endParaRPr lang="en-US" dirty="0"/>
          </a:p>
        </p:txBody>
      </p:sp>
      <p:grpSp>
        <p:nvGrpSpPr>
          <p:cNvPr id="51" name="Group 21"/>
          <p:cNvGrpSpPr>
            <a:grpSpLocks/>
          </p:cNvGrpSpPr>
          <p:nvPr/>
        </p:nvGrpSpPr>
        <p:grpSpPr bwMode="auto">
          <a:xfrm>
            <a:off x="847686" y="1730345"/>
            <a:ext cx="7604124" cy="2627313"/>
            <a:chOff x="392" y="3045"/>
            <a:chExt cx="4790" cy="1655"/>
          </a:xfrm>
        </p:grpSpPr>
        <p:grpSp>
          <p:nvGrpSpPr>
            <p:cNvPr id="52" name="Group 14"/>
            <p:cNvGrpSpPr>
              <a:grpSpLocks/>
            </p:cNvGrpSpPr>
            <p:nvPr/>
          </p:nvGrpSpPr>
          <p:grpSpPr bwMode="auto">
            <a:xfrm>
              <a:off x="392" y="3338"/>
              <a:ext cx="4790" cy="1362"/>
              <a:chOff x="119" y="546"/>
              <a:chExt cx="4790" cy="1362"/>
            </a:xfrm>
          </p:grpSpPr>
          <p:sp>
            <p:nvSpPr>
              <p:cNvPr id="55" name="Text Box 4"/>
              <p:cNvSpPr txBox="1">
                <a:spLocks noChangeArrowheads="1"/>
              </p:cNvSpPr>
              <p:nvPr/>
            </p:nvSpPr>
            <p:spPr bwMode="auto">
              <a:xfrm>
                <a:off x="119" y="546"/>
                <a:ext cx="2296" cy="2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buClr>
                    <a:srgbClr val="FF0000"/>
                  </a:buClr>
                  <a:buFontTx/>
                  <a:buChar char="•"/>
                </a:pPr>
                <a:r>
                  <a:rPr lang="en-GB" sz="1800" dirty="0" smtClean="0">
                    <a:solidFill>
                      <a:schemeClr val="accent2"/>
                    </a:solidFill>
                  </a:rPr>
                  <a:t> From </a:t>
                </a:r>
                <a:r>
                  <a:rPr lang="en-GB" sz="1800" dirty="0">
                    <a:solidFill>
                      <a:schemeClr val="accent2"/>
                    </a:solidFill>
                  </a:rPr>
                  <a:t>the Dirac equation showed </a:t>
                </a:r>
                <a:endParaRPr lang="en-GB" sz="1800" dirty="0">
                  <a:solidFill>
                    <a:srgbClr val="CC0099"/>
                  </a:solidFill>
                </a:endParaRPr>
              </a:p>
            </p:txBody>
          </p:sp>
          <p:sp>
            <p:nvSpPr>
              <p:cNvPr id="56" name="Text Box 6"/>
              <p:cNvSpPr txBox="1">
                <a:spLocks noChangeArrowheads="1"/>
              </p:cNvSpPr>
              <p:nvPr/>
            </p:nvSpPr>
            <p:spPr bwMode="auto">
              <a:xfrm>
                <a:off x="603" y="754"/>
                <a:ext cx="430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buClr>
                    <a:srgbClr val="FF0000"/>
                  </a:buClr>
                </a:pPr>
                <a:r>
                  <a:rPr lang="en-GB" sz="1800" dirty="0"/>
                  <a:t>Spin ½</a:t>
                </a:r>
                <a:r>
                  <a:rPr lang="en-GB" sz="1800" dirty="0">
                    <a:solidFill>
                      <a:schemeClr val="accent2"/>
                    </a:solidFill>
                  </a:rPr>
                  <a:t>  </a:t>
                </a:r>
                <a:r>
                  <a:rPr lang="en-GB" sz="1800" dirty="0">
                    <a:solidFill>
                      <a:srgbClr val="FF0000"/>
                    </a:solidFill>
                  </a:rPr>
                  <a:t>particles </a:t>
                </a:r>
                <a:r>
                  <a:rPr lang="en-GB" sz="1800" dirty="0">
                    <a:solidFill>
                      <a:schemeClr val="accent2"/>
                    </a:solidFill>
                  </a:rPr>
                  <a:t>have opposite parity to </a:t>
                </a:r>
                <a:r>
                  <a:rPr lang="en-GB" sz="1800" dirty="0"/>
                  <a:t>spin ½</a:t>
                </a:r>
                <a:r>
                  <a:rPr lang="en-GB" sz="1800" dirty="0">
                    <a:solidFill>
                      <a:schemeClr val="accent2"/>
                    </a:solidFill>
                  </a:rPr>
                  <a:t> </a:t>
                </a:r>
                <a:r>
                  <a:rPr lang="en-GB" sz="1800" dirty="0">
                    <a:solidFill>
                      <a:srgbClr val="FF0000"/>
                    </a:solidFill>
                  </a:rPr>
                  <a:t>anti-particles</a:t>
                </a:r>
              </a:p>
            </p:txBody>
          </p:sp>
          <p:sp>
            <p:nvSpPr>
              <p:cNvPr id="57" name="Text Box 7"/>
              <p:cNvSpPr txBox="1">
                <a:spLocks noChangeArrowheads="1"/>
              </p:cNvSpPr>
              <p:nvPr/>
            </p:nvSpPr>
            <p:spPr bwMode="auto">
              <a:xfrm>
                <a:off x="119" y="956"/>
                <a:ext cx="2950" cy="2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buClr>
                    <a:srgbClr val="FF0000"/>
                  </a:buClr>
                  <a:buFontTx/>
                  <a:buChar char="•"/>
                </a:pPr>
                <a:r>
                  <a:rPr lang="en-GB" sz="1800" dirty="0" smtClean="0">
                    <a:solidFill>
                      <a:schemeClr val="accent2"/>
                    </a:solidFill>
                  </a:rPr>
                  <a:t> Conventional </a:t>
                </a:r>
                <a:r>
                  <a:rPr lang="en-GB" sz="1800" dirty="0">
                    <a:solidFill>
                      <a:schemeClr val="accent2"/>
                    </a:solidFill>
                  </a:rPr>
                  <a:t>choice: spin ½ particles have </a:t>
                </a:r>
                <a:endParaRPr lang="en-GB" sz="1800" dirty="0">
                  <a:solidFill>
                    <a:srgbClr val="CC0099"/>
                  </a:solidFill>
                </a:endParaRPr>
              </a:p>
            </p:txBody>
          </p:sp>
          <p:pic>
            <p:nvPicPr>
              <p:cNvPr id="58" name="Picture 8" descr="TP_tmp"/>
              <p:cNvPicPr>
                <a:picLocks noChangeAspect="1" noChangeArrowheads="1"/>
              </p:cNvPicPr>
              <p:nvPr>
                <p:custDataLst>
                  <p:tags r:id="rId2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4" y="1015"/>
                <a:ext cx="570" cy="1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59" name="Picture 9" descr="TP_tmp"/>
              <p:cNvPicPr>
                <a:picLocks noChangeAspect="1" noChangeArrowheads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46" y="1253"/>
                <a:ext cx="2502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sp>
            <p:nvSpPr>
              <p:cNvPr id="60" name="Text Box 10"/>
              <p:cNvSpPr txBox="1">
                <a:spLocks noChangeArrowheads="1"/>
              </p:cNvSpPr>
              <p:nvPr/>
            </p:nvSpPr>
            <p:spPr bwMode="auto">
              <a:xfrm>
                <a:off x="489" y="1424"/>
                <a:ext cx="306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GB" sz="1800" dirty="0">
                    <a:solidFill>
                      <a:schemeClr val="accent2"/>
                    </a:solidFill>
                  </a:rPr>
                  <a:t>and anti-particles have opposite parity, i.e. </a:t>
                </a:r>
              </a:p>
            </p:txBody>
          </p:sp>
          <p:pic>
            <p:nvPicPr>
              <p:cNvPr id="61" name="Picture 13" descr="TP_tmp"/>
              <p:cNvPicPr>
                <a:picLocks noChangeAspect="1" noChangeArrowheads="1"/>
              </p:cNvPicPr>
              <p:nvPr>
                <p:custDataLst>
                  <p:tags r:id="rId4"/>
                </p:custDataLst>
              </p:nvPr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46" y="1706"/>
                <a:ext cx="2502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54" name="Text Box 15"/>
            <p:cNvSpPr txBox="1">
              <a:spLocks noChangeArrowheads="1"/>
            </p:cNvSpPr>
            <p:nvPr/>
          </p:nvSpPr>
          <p:spPr bwMode="auto">
            <a:xfrm>
              <a:off x="461" y="3045"/>
              <a:ext cx="1423" cy="262"/>
            </a:xfrm>
            <a:prstGeom prst="rect">
              <a:avLst/>
            </a:prstGeom>
            <a:solidFill>
              <a:srgbClr val="FFFFCC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GB" dirty="0">
                  <a:solidFill>
                    <a:srgbClr val="FF0000"/>
                  </a:solidFill>
                </a:rPr>
                <a:t>Spin-½ Fermions</a:t>
              </a:r>
            </a:p>
          </p:txBody>
        </p:sp>
      </p:grpSp>
      <p:sp>
        <p:nvSpPr>
          <p:cNvPr id="62" name="Text Box 23"/>
          <p:cNvSpPr txBox="1">
            <a:spLocks noChangeArrowheads="1"/>
          </p:cNvSpPr>
          <p:nvPr/>
        </p:nvSpPr>
        <p:spPr bwMode="auto">
          <a:xfrm>
            <a:off x="810206" y="4322733"/>
            <a:ext cx="633728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</a:pPr>
            <a:r>
              <a:rPr lang="en-GB" sz="1800" dirty="0">
                <a:solidFill>
                  <a:schemeClr val="accent2"/>
                </a:solidFill>
              </a:rPr>
              <a:t> For Dirac </a:t>
            </a:r>
            <a:r>
              <a:rPr lang="en-GB" sz="1800" dirty="0" err="1">
                <a:solidFill>
                  <a:schemeClr val="accent2"/>
                </a:solidFill>
              </a:rPr>
              <a:t>spinors</a:t>
            </a:r>
            <a:r>
              <a:rPr lang="en-GB" sz="1800" dirty="0">
                <a:solidFill>
                  <a:schemeClr val="accent2"/>
                </a:solidFill>
              </a:rPr>
              <a:t> it was shown </a:t>
            </a:r>
            <a:r>
              <a:rPr lang="en-GB" sz="1800" dirty="0" smtClean="0">
                <a:solidFill>
                  <a:schemeClr val="accent2"/>
                </a:solidFill>
              </a:rPr>
              <a:t>that </a:t>
            </a:r>
            <a:r>
              <a:rPr lang="en-GB" sz="1800" dirty="0">
                <a:solidFill>
                  <a:schemeClr val="accent2"/>
                </a:solidFill>
              </a:rPr>
              <a:t>the parity operator is:  </a:t>
            </a:r>
          </a:p>
        </p:txBody>
      </p:sp>
      <p:grpSp>
        <p:nvGrpSpPr>
          <p:cNvPr id="63" name="Group 29"/>
          <p:cNvGrpSpPr>
            <a:grpSpLocks/>
          </p:cNvGrpSpPr>
          <p:nvPr/>
        </p:nvGrpSpPr>
        <p:grpSpPr bwMode="auto">
          <a:xfrm>
            <a:off x="2685344" y="4827558"/>
            <a:ext cx="3168650" cy="1189037"/>
            <a:chOff x="2235" y="3293"/>
            <a:chExt cx="1996" cy="749"/>
          </a:xfrm>
        </p:grpSpPr>
        <p:pic>
          <p:nvPicPr>
            <p:cNvPr id="64" name="Picture 26" descr="TP_tmp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3" y="3321"/>
              <a:ext cx="1822" cy="6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65" name="Rectangle 27"/>
            <p:cNvSpPr>
              <a:spLocks noChangeArrowheads="1"/>
            </p:cNvSpPr>
            <p:nvPr/>
          </p:nvSpPr>
          <p:spPr bwMode="auto">
            <a:xfrm>
              <a:off x="2235" y="3293"/>
              <a:ext cx="1996" cy="749"/>
            </a:xfrm>
            <a:prstGeom prst="rect">
              <a:avLst/>
            </a:prstGeom>
            <a:noFill/>
            <a:ln w="222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7317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Pauli-Dirac representation (from KTII)</a:t>
            </a:r>
            <a:endParaRPr lang="en-US" dirty="0"/>
          </a:p>
        </p:txBody>
      </p:sp>
      <p:pic>
        <p:nvPicPr>
          <p:cNvPr id="4" name="Picture 5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8" y="2200276"/>
            <a:ext cx="9096375" cy="100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188119" y="1023939"/>
            <a:ext cx="8642866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From </a:t>
            </a: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now on we will use the Pauli-Dirac representation of the gamma matrices:</a:t>
            </a:r>
          </a:p>
        </p:txBody>
      </p:sp>
      <p:pic>
        <p:nvPicPr>
          <p:cNvPr id="6" name="Picture 8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45" y="1481139"/>
            <a:ext cx="4001356" cy="539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5496720" y="1546226"/>
            <a:ext cx="3273276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800" smtClean="0">
                <a:solidFill>
                  <a:schemeClr val="accent2"/>
                </a:solidFill>
                <a:cs typeface="+mn-cs"/>
              </a:rPr>
              <a:t>which when written in full are</a:t>
            </a:r>
          </a:p>
        </p:txBody>
      </p:sp>
      <p:pic>
        <p:nvPicPr>
          <p:cNvPr id="8" name="Picture 11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719" y="3571876"/>
            <a:ext cx="1109088" cy="313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9" name="Picture 13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269" y="3543301"/>
            <a:ext cx="1277225" cy="340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0" name="Text Box 15"/>
          <p:cNvSpPr txBox="1">
            <a:spLocks noChangeArrowheads="1"/>
          </p:cNvSpPr>
          <p:nvPr/>
        </p:nvSpPr>
        <p:spPr bwMode="auto">
          <a:xfrm>
            <a:off x="4677569" y="3570289"/>
            <a:ext cx="5722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800" smtClean="0">
                <a:solidFill>
                  <a:schemeClr val="accent2"/>
                </a:solidFill>
                <a:cs typeface="+mn-cs"/>
              </a:rPr>
              <a:t>and</a:t>
            </a: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194469" y="3570289"/>
            <a:ext cx="3139074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 Using </a:t>
            </a: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the gamma matrices </a:t>
            </a:r>
          </a:p>
        </p:txBody>
      </p:sp>
      <p:sp>
        <p:nvSpPr>
          <p:cNvPr id="12" name="Text Box 17"/>
          <p:cNvSpPr txBox="1">
            <a:spLocks noChangeArrowheads="1"/>
          </p:cNvSpPr>
          <p:nvPr/>
        </p:nvSpPr>
        <p:spPr bwMode="auto">
          <a:xfrm>
            <a:off x="6774657" y="3573464"/>
            <a:ext cx="2051582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800" smtClean="0">
                <a:solidFill>
                  <a:schemeClr val="accent2"/>
                </a:solidFill>
                <a:cs typeface="+mn-cs"/>
              </a:rPr>
              <a:t>can be written as:</a:t>
            </a:r>
          </a:p>
        </p:txBody>
      </p:sp>
      <p:pic>
        <p:nvPicPr>
          <p:cNvPr id="13" name="Picture 23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519" y="5345634"/>
            <a:ext cx="1078237" cy="311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4" name="Picture 26" descr="TP_tmp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245" y="3967164"/>
            <a:ext cx="2753438" cy="368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5" name="Picture 34" descr="TP_tmp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200" y="6042147"/>
            <a:ext cx="1789350" cy="313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6" name="Text Box 35"/>
          <p:cNvSpPr txBox="1">
            <a:spLocks noChangeArrowheads="1"/>
          </p:cNvSpPr>
          <p:nvPr/>
        </p:nvSpPr>
        <p:spPr bwMode="auto">
          <a:xfrm>
            <a:off x="183356" y="5661546"/>
            <a:ext cx="545905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 Finally </a:t>
            </a: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the expression for the four-vector current </a:t>
            </a:r>
          </a:p>
        </p:txBody>
      </p:sp>
      <p:sp>
        <p:nvSpPr>
          <p:cNvPr id="17" name="Text Box 36"/>
          <p:cNvSpPr txBox="1">
            <a:spLocks noChangeArrowheads="1"/>
          </p:cNvSpPr>
          <p:nvPr/>
        </p:nvSpPr>
        <p:spPr bwMode="auto">
          <a:xfrm>
            <a:off x="489744" y="6355284"/>
            <a:ext cx="556857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800" smtClean="0">
                <a:solidFill>
                  <a:schemeClr val="accent2"/>
                </a:solidFill>
                <a:cs typeface="+mn-cs"/>
              </a:rPr>
              <a:t>can be simplified by introducing the </a:t>
            </a:r>
            <a:r>
              <a:rPr lang="en-GB" sz="1800" smtClean="0">
                <a:solidFill>
                  <a:srgbClr val="FF0000"/>
                </a:solidFill>
                <a:cs typeface="+mn-cs"/>
              </a:rPr>
              <a:t>adjoint spinor</a:t>
            </a:r>
            <a:r>
              <a:rPr lang="en-GB" sz="1800" smtClean="0">
                <a:solidFill>
                  <a:schemeClr val="accent2"/>
                </a:solidFill>
                <a:cs typeface="+mn-cs"/>
              </a:rPr>
              <a:t> </a:t>
            </a:r>
          </a:p>
        </p:txBody>
      </p:sp>
      <p:grpSp>
        <p:nvGrpSpPr>
          <p:cNvPr id="18" name="Group 41"/>
          <p:cNvGrpSpPr>
            <a:grpSpLocks/>
          </p:cNvGrpSpPr>
          <p:nvPr/>
        </p:nvGrpSpPr>
        <p:grpSpPr bwMode="auto">
          <a:xfrm>
            <a:off x="489744" y="4536028"/>
            <a:ext cx="3838657" cy="371503"/>
            <a:chOff x="489" y="2591"/>
            <a:chExt cx="2488" cy="270"/>
          </a:xfrm>
        </p:grpSpPr>
        <p:sp>
          <p:nvSpPr>
            <p:cNvPr id="19" name="Text Box 24"/>
            <p:cNvSpPr txBox="1">
              <a:spLocks noChangeArrowheads="1"/>
            </p:cNvSpPr>
            <p:nvPr/>
          </p:nvSpPr>
          <p:spPr bwMode="auto">
            <a:xfrm>
              <a:off x="489" y="2591"/>
              <a:ext cx="2488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15000"/>
                </a:spcBef>
                <a:defRPr/>
              </a:pPr>
              <a:r>
                <a:rPr lang="en-GB" sz="1800" dirty="0" smtClean="0">
                  <a:solidFill>
                    <a:schemeClr val="accent2"/>
                  </a:solidFill>
                  <a:cs typeface="+mn-cs"/>
                </a:rPr>
                <a:t>where       is the </a:t>
              </a:r>
              <a:r>
                <a:rPr lang="en-GB" sz="1800" u="sng" dirty="0" smtClean="0">
                  <a:solidFill>
                    <a:srgbClr val="FF0000"/>
                  </a:solidFill>
                  <a:cs typeface="+mn-cs"/>
                </a:rPr>
                <a:t>four-vector</a:t>
              </a:r>
              <a:r>
                <a:rPr lang="en-GB" sz="1800" dirty="0" smtClean="0">
                  <a:solidFill>
                    <a:schemeClr val="accent2"/>
                  </a:solidFill>
                  <a:cs typeface="+mn-cs"/>
                </a:rPr>
                <a:t> </a:t>
              </a:r>
              <a:r>
                <a:rPr lang="en-GB" sz="1800" dirty="0" smtClean="0">
                  <a:solidFill>
                    <a:srgbClr val="FF0000"/>
                  </a:solidFill>
                  <a:cs typeface="+mn-cs"/>
                </a:rPr>
                <a:t>current</a:t>
              </a:r>
              <a:r>
                <a:rPr lang="en-GB" sz="1800" dirty="0" smtClean="0">
                  <a:solidFill>
                    <a:schemeClr val="accent2"/>
                  </a:solidFill>
                  <a:cs typeface="+mn-cs"/>
                </a:rPr>
                <a:t>.</a:t>
              </a:r>
              <a:endParaRPr lang="en-GB" sz="1800" dirty="0" smtClean="0">
                <a:solidFill>
                  <a:schemeClr val="accent2"/>
                </a:solidFill>
                <a:cs typeface="+mn-cs"/>
              </a:endParaRPr>
            </a:p>
          </p:txBody>
        </p:sp>
        <p:pic>
          <p:nvPicPr>
            <p:cNvPr id="20" name="Picture 37" descr="TP_tmp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" y="2634"/>
              <a:ext cx="184" cy="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22" name="Text Box 40"/>
          <p:cNvSpPr txBox="1">
            <a:spLocks noChangeArrowheads="1"/>
          </p:cNvSpPr>
          <p:nvPr/>
        </p:nvSpPr>
        <p:spPr bwMode="auto">
          <a:xfrm>
            <a:off x="183357" y="4975746"/>
            <a:ext cx="7433514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  <a:defRPr/>
            </a:pP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  In </a:t>
            </a:r>
            <a:r>
              <a:rPr lang="en-GB" sz="1800" dirty="0" smtClean="0">
                <a:solidFill>
                  <a:schemeClr val="accent2"/>
                </a:solidFill>
                <a:cs typeface="+mn-cs"/>
              </a:rPr>
              <a:t>terms of the four-vector current the continuity equation becomes </a:t>
            </a:r>
          </a:p>
        </p:txBody>
      </p:sp>
    </p:spTree>
    <p:extLst>
      <p:ext uri="{BB962C8B-B14F-4D97-AF65-F5344CB8AC3E}">
        <p14:creationId xmlns:p14="http://schemas.microsoft.com/office/powerpoint/2010/main" val="16367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Adjoint</a:t>
            </a:r>
            <a:r>
              <a:rPr lang="en-US" dirty="0" smtClean="0"/>
              <a:t> </a:t>
            </a:r>
            <a:r>
              <a:rPr lang="en-US" dirty="0" err="1" smtClean="0"/>
              <a:t>spinor</a:t>
            </a:r>
            <a:r>
              <a:rPr lang="en-US" dirty="0" smtClean="0"/>
              <a:t> (from KTII)</a:t>
            </a:r>
            <a:endParaRPr lang="en-US" dirty="0"/>
          </a:p>
        </p:txBody>
      </p:sp>
      <p:grpSp>
        <p:nvGrpSpPr>
          <p:cNvPr id="4" name="Group 23"/>
          <p:cNvGrpSpPr>
            <a:grpSpLocks/>
          </p:cNvGrpSpPr>
          <p:nvPr/>
        </p:nvGrpSpPr>
        <p:grpSpPr bwMode="auto">
          <a:xfrm>
            <a:off x="3667125" y="1524000"/>
            <a:ext cx="1619250" cy="576262"/>
            <a:chOff x="2553" y="845"/>
            <a:chExt cx="1020" cy="363"/>
          </a:xfrm>
        </p:grpSpPr>
        <p:pic>
          <p:nvPicPr>
            <p:cNvPr id="5" name="Picture 5" descr="TP_tmp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3" y="869"/>
              <a:ext cx="869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2553" y="845"/>
              <a:ext cx="1020" cy="363"/>
            </a:xfrm>
            <a:prstGeom prst="rect">
              <a:avLst/>
            </a:prstGeom>
            <a:noFill/>
            <a:ln w="222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65087" y="1066800"/>
            <a:ext cx="42148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The adjoint spinor is defined as </a:t>
            </a:r>
          </a:p>
        </p:txBody>
      </p:sp>
      <p:grpSp>
        <p:nvGrpSpPr>
          <p:cNvPr id="8" name="Group 24"/>
          <p:cNvGrpSpPr>
            <a:grpSpLocks/>
          </p:cNvGrpSpPr>
          <p:nvPr/>
        </p:nvGrpSpPr>
        <p:grpSpPr bwMode="auto">
          <a:xfrm>
            <a:off x="1484312" y="2247900"/>
            <a:ext cx="7038975" cy="1592262"/>
            <a:chOff x="1181" y="1316"/>
            <a:chExt cx="4434" cy="1003"/>
          </a:xfrm>
        </p:grpSpPr>
        <p:pic>
          <p:nvPicPr>
            <p:cNvPr id="9" name="Picture 11" descr="TP_tmp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1" y="1316"/>
              <a:ext cx="4434" cy="9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0" name="Rectangle 12"/>
            <p:cNvSpPr>
              <a:spLocks noChangeArrowheads="1"/>
            </p:cNvSpPr>
            <p:nvPr/>
          </p:nvSpPr>
          <p:spPr bwMode="auto">
            <a:xfrm>
              <a:off x="1714" y="2024"/>
              <a:ext cx="2359" cy="295"/>
            </a:xfrm>
            <a:prstGeom prst="rect">
              <a:avLst/>
            </a:prstGeom>
            <a:noFill/>
            <a:ln w="222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134937" y="4105810"/>
            <a:ext cx="6863074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 In 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terms the </a:t>
            </a:r>
            <a:r>
              <a:rPr lang="en-GB" dirty="0" err="1" smtClean="0">
                <a:solidFill>
                  <a:schemeClr val="accent2"/>
                </a:solidFill>
                <a:cs typeface="+mn-cs"/>
              </a:rPr>
              <a:t>adjoint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 </a:t>
            </a:r>
            <a:r>
              <a:rPr lang="en-GB" dirty="0" err="1" smtClean="0">
                <a:solidFill>
                  <a:schemeClr val="accent2"/>
                </a:solidFill>
                <a:cs typeface="+mn-cs"/>
              </a:rPr>
              <a:t>spinor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 the four vector current can be written:</a:t>
            </a:r>
          </a:p>
        </p:txBody>
      </p:sp>
      <p:grpSp>
        <p:nvGrpSpPr>
          <p:cNvPr id="12" name="Group 16"/>
          <p:cNvGrpSpPr>
            <a:grpSpLocks/>
          </p:cNvGrpSpPr>
          <p:nvPr/>
        </p:nvGrpSpPr>
        <p:grpSpPr bwMode="auto">
          <a:xfrm>
            <a:off x="3411537" y="4627042"/>
            <a:ext cx="2124075" cy="504825"/>
            <a:chOff x="2712" y="2659"/>
            <a:chExt cx="1474" cy="363"/>
          </a:xfrm>
        </p:grpSpPr>
        <p:pic>
          <p:nvPicPr>
            <p:cNvPr id="13" name="Picture 14" descr="TP_tmp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9" y="2702"/>
              <a:ext cx="1368" cy="2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4" name="Rectangle 15"/>
            <p:cNvSpPr>
              <a:spLocks noChangeArrowheads="1"/>
            </p:cNvSpPr>
            <p:nvPr/>
          </p:nvSpPr>
          <p:spPr bwMode="auto">
            <a:xfrm>
              <a:off x="2712" y="2659"/>
              <a:ext cx="1474" cy="363"/>
            </a:xfrm>
            <a:prstGeom prst="rect">
              <a:avLst/>
            </a:prstGeom>
            <a:noFill/>
            <a:ln w="222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864308" y="5495416"/>
            <a:ext cx="7148659" cy="648512"/>
          </a:xfrm>
          <a:prstGeom prst="rect">
            <a:avLst/>
          </a:prstGeom>
          <a:solidFill>
            <a:srgbClr val="FFFFCC"/>
          </a:solidFill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We 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will use this expression in deriving the Feynman rules for the 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   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Lorentz invariant matrix element for the fundamental interactions.</a:t>
            </a:r>
          </a:p>
        </p:txBody>
      </p:sp>
      <p:sp>
        <p:nvSpPr>
          <p:cNvPr id="17" name="Text Box 26"/>
          <p:cNvSpPr txBox="1">
            <a:spLocks noChangeArrowheads="1"/>
          </p:cNvSpPr>
          <p:nvPr/>
        </p:nvSpPr>
        <p:spPr bwMode="auto">
          <a:xfrm>
            <a:off x="692150" y="2605612"/>
            <a:ext cx="5318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i.e.</a:t>
            </a:r>
          </a:p>
        </p:txBody>
      </p:sp>
    </p:spTree>
    <p:extLst>
      <p:ext uri="{BB962C8B-B14F-4D97-AF65-F5344CB8AC3E}">
        <p14:creationId xmlns:p14="http://schemas.microsoft.com/office/powerpoint/2010/main" val="875970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Parity in QED and QCD</a:t>
            </a:r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107950" y="4008722"/>
            <a:ext cx="8555845" cy="2843212"/>
            <a:chOff x="107950" y="3942572"/>
            <a:chExt cx="8555845" cy="2843212"/>
          </a:xfrm>
        </p:grpSpPr>
        <p:sp>
          <p:nvSpPr>
            <p:cNvPr id="40" name="Text Box 52"/>
            <p:cNvSpPr txBox="1">
              <a:spLocks noChangeArrowheads="1"/>
            </p:cNvSpPr>
            <p:nvPr/>
          </p:nvSpPr>
          <p:spPr bwMode="auto">
            <a:xfrm>
              <a:off x="107950" y="3942572"/>
              <a:ext cx="8555845" cy="3715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buClr>
                  <a:srgbClr val="FF0000"/>
                </a:buClr>
                <a:buFont typeface="Wingdings" charset="0"/>
                <a:buChar char="«"/>
              </a:pPr>
              <a:r>
                <a:rPr lang="en-GB" sz="1800" dirty="0" smtClean="0">
                  <a:solidFill>
                    <a:schemeClr val="accent2"/>
                  </a:solidFill>
                </a:rPr>
                <a:t> Consider </a:t>
              </a:r>
              <a:r>
                <a:rPr lang="en-GB" sz="1800" dirty="0">
                  <a:solidFill>
                    <a:schemeClr val="accent2"/>
                  </a:solidFill>
                </a:rPr>
                <a:t>the what happen to the matrix element under the parity transformation</a:t>
              </a:r>
            </a:p>
          </p:txBody>
        </p:sp>
        <p:sp>
          <p:nvSpPr>
            <p:cNvPr id="41" name="Text Box 56"/>
            <p:cNvSpPr txBox="1">
              <a:spLocks noChangeArrowheads="1"/>
            </p:cNvSpPr>
            <p:nvPr/>
          </p:nvSpPr>
          <p:spPr bwMode="auto">
            <a:xfrm>
              <a:off x="673100" y="4302934"/>
              <a:ext cx="27114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buClr>
                  <a:srgbClr val="CC0099"/>
                </a:buClr>
                <a:buFont typeface="Wingdings" charset="0"/>
                <a:buChar char="s"/>
              </a:pPr>
              <a:r>
                <a:rPr lang="en-GB" sz="1800">
                  <a:solidFill>
                    <a:schemeClr val="accent2"/>
                  </a:solidFill>
                </a:rPr>
                <a:t> Spinors transform as </a:t>
              </a:r>
            </a:p>
          </p:txBody>
        </p:sp>
        <p:sp>
          <p:nvSpPr>
            <p:cNvPr id="42" name="Text Box 57"/>
            <p:cNvSpPr txBox="1">
              <a:spLocks noChangeArrowheads="1"/>
            </p:cNvSpPr>
            <p:nvPr/>
          </p:nvSpPr>
          <p:spPr bwMode="auto">
            <a:xfrm>
              <a:off x="647700" y="4814109"/>
              <a:ext cx="3538537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buClr>
                  <a:srgbClr val="CC0099"/>
                </a:buClr>
                <a:buFont typeface="Wingdings" charset="0"/>
                <a:buChar char="s"/>
              </a:pPr>
              <a:r>
                <a:rPr lang="en-GB" sz="1800" dirty="0">
                  <a:solidFill>
                    <a:schemeClr val="accent2"/>
                  </a:solidFill>
                </a:rPr>
                <a:t> </a:t>
              </a:r>
              <a:r>
                <a:rPr lang="en-GB" sz="1800" dirty="0" err="1">
                  <a:solidFill>
                    <a:schemeClr val="accent2"/>
                  </a:solidFill>
                </a:rPr>
                <a:t>Adjoint</a:t>
              </a:r>
              <a:r>
                <a:rPr lang="en-GB" sz="1800" dirty="0">
                  <a:solidFill>
                    <a:schemeClr val="accent2"/>
                  </a:solidFill>
                </a:rPr>
                <a:t> </a:t>
              </a:r>
              <a:r>
                <a:rPr lang="en-GB" sz="1800" dirty="0" err="1">
                  <a:solidFill>
                    <a:schemeClr val="accent2"/>
                  </a:solidFill>
                </a:rPr>
                <a:t>spinors</a:t>
              </a:r>
              <a:r>
                <a:rPr lang="en-GB" sz="1800" dirty="0">
                  <a:solidFill>
                    <a:schemeClr val="accent2"/>
                  </a:solidFill>
                </a:rPr>
                <a:t> transform as </a:t>
              </a:r>
            </a:p>
          </p:txBody>
        </p:sp>
        <p:pic>
          <p:nvPicPr>
            <p:cNvPr id="43" name="Picture 72" descr="TP_tmp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687" y="5103034"/>
              <a:ext cx="5578475" cy="466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44" name="Text Box 67"/>
            <p:cNvSpPr txBox="1">
              <a:spLocks noChangeArrowheads="1"/>
            </p:cNvSpPr>
            <p:nvPr/>
          </p:nvSpPr>
          <p:spPr bwMode="auto">
            <a:xfrm>
              <a:off x="647700" y="6419072"/>
              <a:ext cx="10985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buClr>
                  <a:srgbClr val="CC0099"/>
                </a:buClr>
                <a:buFont typeface="Wingdings" charset="0"/>
                <a:buChar char="s"/>
              </a:pPr>
              <a:r>
                <a:rPr lang="en-GB" sz="1800">
                  <a:solidFill>
                    <a:schemeClr val="accent2"/>
                  </a:solidFill>
                </a:rPr>
                <a:t> Hence </a:t>
              </a:r>
            </a:p>
          </p:txBody>
        </p:sp>
        <p:grpSp>
          <p:nvGrpSpPr>
            <p:cNvPr id="45" name="Group 81"/>
            <p:cNvGrpSpPr>
              <a:grpSpLocks/>
            </p:cNvGrpSpPr>
            <p:nvPr/>
          </p:nvGrpSpPr>
          <p:grpSpPr bwMode="auto">
            <a:xfrm>
              <a:off x="3671887" y="4309284"/>
              <a:ext cx="1765300" cy="541338"/>
              <a:chOff x="2893" y="2550"/>
              <a:chExt cx="1112" cy="341"/>
            </a:xfrm>
          </p:grpSpPr>
          <p:sp>
            <p:nvSpPr>
              <p:cNvPr id="46" name="Rectangle 63"/>
              <p:cNvSpPr>
                <a:spLocks noChangeArrowheads="1"/>
              </p:cNvSpPr>
              <p:nvPr/>
            </p:nvSpPr>
            <p:spPr bwMode="auto">
              <a:xfrm>
                <a:off x="2893" y="2550"/>
                <a:ext cx="1112" cy="341"/>
              </a:xfrm>
              <a:prstGeom prst="rect">
                <a:avLst/>
              </a:prstGeom>
              <a:noFill/>
              <a:ln w="22225">
                <a:solidFill>
                  <a:srgbClr val="FF99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47" name="Picture 77" descr="TP_tmp"/>
              <p:cNvPicPr>
                <a:picLocks noChangeAspect="1" noChangeArrowheads="1"/>
              </p:cNvPicPr>
              <p:nvPr>
                <p:custDataLst>
                  <p:tags r:id="rId14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39" y="2574"/>
                <a:ext cx="1049" cy="2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48" name="Group 80"/>
            <p:cNvGrpSpPr>
              <a:grpSpLocks/>
            </p:cNvGrpSpPr>
            <p:nvPr/>
          </p:nvGrpSpPr>
          <p:grpSpPr bwMode="auto">
            <a:xfrm>
              <a:off x="3779837" y="5642784"/>
              <a:ext cx="1404938" cy="539750"/>
              <a:chOff x="3029" y="3390"/>
              <a:chExt cx="885" cy="340"/>
            </a:xfrm>
          </p:grpSpPr>
          <p:sp>
            <p:nvSpPr>
              <p:cNvPr id="49" name="Rectangle 64"/>
              <p:cNvSpPr>
                <a:spLocks noChangeArrowheads="1"/>
              </p:cNvSpPr>
              <p:nvPr/>
            </p:nvSpPr>
            <p:spPr bwMode="auto">
              <a:xfrm>
                <a:off x="3029" y="3390"/>
                <a:ext cx="885" cy="340"/>
              </a:xfrm>
              <a:prstGeom prst="rect">
                <a:avLst/>
              </a:prstGeom>
              <a:noFill/>
              <a:ln w="22225">
                <a:solidFill>
                  <a:srgbClr val="FF99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50" name="Picture 78" descr="TP_tmp"/>
              <p:cNvPicPr>
                <a:picLocks noChangeAspect="1" noChangeArrowheads="1"/>
              </p:cNvPicPr>
              <p:nvPr>
                <p:custDataLst>
                  <p:tags r:id="rId13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97" y="3414"/>
                <a:ext cx="736" cy="2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51" name="Picture 79" descr="TP_tmp"/>
            <p:cNvPicPr>
              <a:picLocks noChangeAspect="1" noChangeArrowheads="1"/>
            </p:cNvPicPr>
            <p:nvPr>
              <p:custDataLst>
                <p:tags r:id="rId12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150" y="6282547"/>
              <a:ext cx="5435600" cy="468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54" name="Group 39"/>
          <p:cNvGrpSpPr>
            <a:grpSpLocks/>
          </p:cNvGrpSpPr>
          <p:nvPr/>
        </p:nvGrpSpPr>
        <p:grpSpPr bwMode="auto">
          <a:xfrm>
            <a:off x="6358892" y="858581"/>
            <a:ext cx="2844800" cy="2166938"/>
            <a:chOff x="330" y="414"/>
            <a:chExt cx="1792" cy="1365"/>
          </a:xfrm>
        </p:grpSpPr>
        <p:sp>
          <p:nvSpPr>
            <p:cNvPr id="55" name="Text Box 4"/>
            <p:cNvSpPr txBox="1">
              <a:spLocks noChangeArrowheads="1"/>
            </p:cNvSpPr>
            <p:nvPr/>
          </p:nvSpPr>
          <p:spPr bwMode="auto">
            <a:xfrm>
              <a:off x="1704" y="599"/>
              <a:ext cx="416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6775" tIns="48388" rIns="96775" bIns="48388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482600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968375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4525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19351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3923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8495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3067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7639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hangingPunct="0">
                <a:spcBef>
                  <a:spcPct val="50000"/>
                </a:spcBef>
              </a:pPr>
              <a:r>
                <a:rPr lang="en-US" sz="2500" b="0"/>
                <a:t>e</a:t>
              </a:r>
              <a:r>
                <a:rPr lang="en-US" sz="2500" b="0" baseline="30000">
                  <a:cs typeface="Arial" charset="0"/>
                </a:rPr>
                <a:t>–</a:t>
              </a:r>
              <a:endParaRPr lang="en-US" sz="2500" b="0">
                <a:cs typeface="Arial" charset="0"/>
              </a:endParaRPr>
            </a:p>
          </p:txBody>
        </p:sp>
        <p:grpSp>
          <p:nvGrpSpPr>
            <p:cNvPr id="56" name="Group 6"/>
            <p:cNvGrpSpPr>
              <a:grpSpLocks/>
            </p:cNvGrpSpPr>
            <p:nvPr/>
          </p:nvGrpSpPr>
          <p:grpSpPr bwMode="auto">
            <a:xfrm rot="9045070">
              <a:off x="636" y="622"/>
              <a:ext cx="428" cy="441"/>
              <a:chOff x="2784" y="1440"/>
              <a:chExt cx="288" cy="288"/>
            </a:xfrm>
          </p:grpSpPr>
          <p:sp>
            <p:nvSpPr>
              <p:cNvPr id="79" name="Line 7"/>
              <p:cNvSpPr>
                <a:spLocks noChangeShapeType="1"/>
              </p:cNvSpPr>
              <p:nvPr/>
            </p:nvSpPr>
            <p:spPr bwMode="auto">
              <a:xfrm>
                <a:off x="2784" y="1440"/>
                <a:ext cx="144" cy="144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" name="Line 8"/>
              <p:cNvSpPr>
                <a:spLocks noChangeShapeType="1"/>
              </p:cNvSpPr>
              <p:nvPr/>
            </p:nvSpPr>
            <p:spPr bwMode="auto">
              <a:xfrm flipH="1" flipV="1">
                <a:off x="2880" y="1536"/>
                <a:ext cx="192" cy="192"/>
              </a:xfrm>
              <a:prstGeom prst="line">
                <a:avLst/>
              </a:prstGeom>
              <a:noFill/>
              <a:ln w="28575">
                <a:solidFill>
                  <a:srgbClr val="000080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7" name="Group 9"/>
            <p:cNvGrpSpPr>
              <a:grpSpLocks/>
            </p:cNvGrpSpPr>
            <p:nvPr/>
          </p:nvGrpSpPr>
          <p:grpSpPr bwMode="auto">
            <a:xfrm rot="9045070">
              <a:off x="1146" y="783"/>
              <a:ext cx="581" cy="156"/>
              <a:chOff x="2784" y="1440"/>
              <a:chExt cx="288" cy="288"/>
            </a:xfrm>
          </p:grpSpPr>
          <p:sp>
            <p:nvSpPr>
              <p:cNvPr id="77" name="Line 10"/>
              <p:cNvSpPr>
                <a:spLocks noChangeShapeType="1"/>
              </p:cNvSpPr>
              <p:nvPr/>
            </p:nvSpPr>
            <p:spPr bwMode="auto">
              <a:xfrm>
                <a:off x="2784" y="1440"/>
                <a:ext cx="144" cy="144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Line 11"/>
              <p:cNvSpPr>
                <a:spLocks noChangeShapeType="1"/>
              </p:cNvSpPr>
              <p:nvPr/>
            </p:nvSpPr>
            <p:spPr bwMode="auto">
              <a:xfrm flipH="1" flipV="1">
                <a:off x="2880" y="1536"/>
                <a:ext cx="192" cy="192"/>
              </a:xfrm>
              <a:prstGeom prst="line">
                <a:avLst/>
              </a:prstGeom>
              <a:noFill/>
              <a:ln w="28575">
                <a:solidFill>
                  <a:srgbClr val="000080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8" name="Group 12"/>
            <p:cNvGrpSpPr>
              <a:grpSpLocks/>
            </p:cNvGrpSpPr>
            <p:nvPr/>
          </p:nvGrpSpPr>
          <p:grpSpPr bwMode="auto">
            <a:xfrm rot="9045070">
              <a:off x="551" y="1474"/>
              <a:ext cx="581" cy="156"/>
              <a:chOff x="2784" y="1440"/>
              <a:chExt cx="288" cy="288"/>
            </a:xfrm>
          </p:grpSpPr>
          <p:sp>
            <p:nvSpPr>
              <p:cNvPr id="75" name="Line 13"/>
              <p:cNvSpPr>
                <a:spLocks noChangeShapeType="1"/>
              </p:cNvSpPr>
              <p:nvPr/>
            </p:nvSpPr>
            <p:spPr bwMode="auto">
              <a:xfrm>
                <a:off x="2784" y="1440"/>
                <a:ext cx="144" cy="144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Line 14"/>
              <p:cNvSpPr>
                <a:spLocks noChangeShapeType="1"/>
              </p:cNvSpPr>
              <p:nvPr/>
            </p:nvSpPr>
            <p:spPr bwMode="auto">
              <a:xfrm flipH="1" flipV="1">
                <a:off x="2880" y="1536"/>
                <a:ext cx="192" cy="192"/>
              </a:xfrm>
              <a:prstGeom prst="line">
                <a:avLst/>
              </a:prstGeom>
              <a:noFill/>
              <a:ln w="28575">
                <a:solidFill>
                  <a:srgbClr val="000080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59" name="Freeform 15"/>
            <p:cNvSpPr>
              <a:spLocks/>
            </p:cNvSpPr>
            <p:nvPr/>
          </p:nvSpPr>
          <p:spPr bwMode="auto">
            <a:xfrm rot="16200000">
              <a:off x="892" y="1157"/>
              <a:ext cx="534" cy="99"/>
            </a:xfrm>
            <a:custGeom>
              <a:avLst/>
              <a:gdLst>
                <a:gd name="T0" fmla="*/ 0 w 3378"/>
                <a:gd name="T1" fmla="*/ 318 h 682"/>
                <a:gd name="T2" fmla="*/ 69 w 3378"/>
                <a:gd name="T3" fmla="*/ 163 h 682"/>
                <a:gd name="T4" fmla="*/ 112 w 3378"/>
                <a:gd name="T5" fmla="*/ 76 h 682"/>
                <a:gd name="T6" fmla="*/ 149 w 3378"/>
                <a:gd name="T7" fmla="*/ 33 h 682"/>
                <a:gd name="T8" fmla="*/ 205 w 3378"/>
                <a:gd name="T9" fmla="*/ 8 h 682"/>
                <a:gd name="T10" fmla="*/ 248 w 3378"/>
                <a:gd name="T11" fmla="*/ 27 h 682"/>
                <a:gd name="T12" fmla="*/ 316 w 3378"/>
                <a:gd name="T13" fmla="*/ 95 h 682"/>
                <a:gd name="T14" fmla="*/ 365 w 3378"/>
                <a:gd name="T15" fmla="*/ 200 h 682"/>
                <a:gd name="T16" fmla="*/ 396 w 3378"/>
                <a:gd name="T17" fmla="*/ 293 h 682"/>
                <a:gd name="T18" fmla="*/ 452 w 3378"/>
                <a:gd name="T19" fmla="*/ 423 h 682"/>
                <a:gd name="T20" fmla="*/ 514 w 3378"/>
                <a:gd name="T21" fmla="*/ 565 h 682"/>
                <a:gd name="T22" fmla="*/ 570 w 3378"/>
                <a:gd name="T23" fmla="*/ 646 h 682"/>
                <a:gd name="T24" fmla="*/ 625 w 3378"/>
                <a:gd name="T25" fmla="*/ 676 h 682"/>
                <a:gd name="T26" fmla="*/ 681 w 3378"/>
                <a:gd name="T27" fmla="*/ 639 h 682"/>
                <a:gd name="T28" fmla="*/ 737 w 3378"/>
                <a:gd name="T29" fmla="*/ 577 h 682"/>
                <a:gd name="T30" fmla="*/ 798 w 3378"/>
                <a:gd name="T31" fmla="*/ 441 h 682"/>
                <a:gd name="T32" fmla="*/ 854 w 3378"/>
                <a:gd name="T33" fmla="*/ 299 h 682"/>
                <a:gd name="T34" fmla="*/ 904 w 3378"/>
                <a:gd name="T35" fmla="*/ 182 h 682"/>
                <a:gd name="T36" fmla="*/ 959 w 3378"/>
                <a:gd name="T37" fmla="*/ 64 h 682"/>
                <a:gd name="T38" fmla="*/ 1015 w 3378"/>
                <a:gd name="T39" fmla="*/ 15 h 682"/>
                <a:gd name="T40" fmla="*/ 1064 w 3378"/>
                <a:gd name="T41" fmla="*/ 8 h 682"/>
                <a:gd name="T42" fmla="*/ 1133 w 3378"/>
                <a:gd name="T43" fmla="*/ 64 h 682"/>
                <a:gd name="T44" fmla="*/ 1176 w 3378"/>
                <a:gd name="T45" fmla="*/ 151 h 682"/>
                <a:gd name="T46" fmla="*/ 1232 w 3378"/>
                <a:gd name="T47" fmla="*/ 268 h 682"/>
                <a:gd name="T48" fmla="*/ 1287 w 3378"/>
                <a:gd name="T49" fmla="*/ 404 h 682"/>
                <a:gd name="T50" fmla="*/ 1349 w 3378"/>
                <a:gd name="T51" fmla="*/ 540 h 682"/>
                <a:gd name="T52" fmla="*/ 1399 w 3378"/>
                <a:gd name="T53" fmla="*/ 646 h 682"/>
                <a:gd name="T54" fmla="*/ 1467 w 3378"/>
                <a:gd name="T55" fmla="*/ 676 h 682"/>
                <a:gd name="T56" fmla="*/ 1541 w 3378"/>
                <a:gd name="T57" fmla="*/ 633 h 682"/>
                <a:gd name="T58" fmla="*/ 1603 w 3378"/>
                <a:gd name="T59" fmla="*/ 516 h 682"/>
                <a:gd name="T60" fmla="*/ 1658 w 3378"/>
                <a:gd name="T61" fmla="*/ 386 h 682"/>
                <a:gd name="T62" fmla="*/ 1708 w 3378"/>
                <a:gd name="T63" fmla="*/ 262 h 682"/>
                <a:gd name="T64" fmla="*/ 1770 w 3378"/>
                <a:gd name="T65" fmla="*/ 138 h 682"/>
                <a:gd name="T66" fmla="*/ 1807 w 3378"/>
                <a:gd name="T67" fmla="*/ 64 h 682"/>
                <a:gd name="T68" fmla="*/ 1887 w 3378"/>
                <a:gd name="T69" fmla="*/ 2 h 682"/>
                <a:gd name="T70" fmla="*/ 1974 w 3378"/>
                <a:gd name="T71" fmla="*/ 64 h 682"/>
                <a:gd name="T72" fmla="*/ 2036 w 3378"/>
                <a:gd name="T73" fmla="*/ 182 h 682"/>
                <a:gd name="T74" fmla="*/ 2110 w 3378"/>
                <a:gd name="T75" fmla="*/ 361 h 682"/>
                <a:gd name="T76" fmla="*/ 2178 w 3378"/>
                <a:gd name="T77" fmla="*/ 528 h 682"/>
                <a:gd name="T78" fmla="*/ 2240 w 3378"/>
                <a:gd name="T79" fmla="*/ 639 h 682"/>
                <a:gd name="T80" fmla="*/ 2308 w 3378"/>
                <a:gd name="T81" fmla="*/ 676 h 682"/>
                <a:gd name="T82" fmla="*/ 2388 w 3378"/>
                <a:gd name="T83" fmla="*/ 615 h 682"/>
                <a:gd name="T84" fmla="*/ 2463 w 3378"/>
                <a:gd name="T85" fmla="*/ 491 h 682"/>
                <a:gd name="T86" fmla="*/ 2537 w 3378"/>
                <a:gd name="T87" fmla="*/ 305 h 682"/>
                <a:gd name="T88" fmla="*/ 2599 w 3378"/>
                <a:gd name="T89" fmla="*/ 157 h 682"/>
                <a:gd name="T90" fmla="*/ 2673 w 3378"/>
                <a:gd name="T91" fmla="*/ 33 h 682"/>
                <a:gd name="T92" fmla="*/ 2735 w 3378"/>
                <a:gd name="T93" fmla="*/ 8 h 682"/>
                <a:gd name="T94" fmla="*/ 2815 w 3378"/>
                <a:gd name="T95" fmla="*/ 64 h 682"/>
                <a:gd name="T96" fmla="*/ 2877 w 3378"/>
                <a:gd name="T97" fmla="*/ 188 h 682"/>
                <a:gd name="T98" fmla="*/ 2951 w 3378"/>
                <a:gd name="T99" fmla="*/ 361 h 682"/>
                <a:gd name="T100" fmla="*/ 3019 w 3378"/>
                <a:gd name="T101" fmla="*/ 516 h 682"/>
                <a:gd name="T102" fmla="*/ 3094 w 3378"/>
                <a:gd name="T103" fmla="*/ 652 h 682"/>
                <a:gd name="T104" fmla="*/ 3162 w 3378"/>
                <a:gd name="T105" fmla="*/ 676 h 682"/>
                <a:gd name="T106" fmla="*/ 3236 w 3378"/>
                <a:gd name="T107" fmla="*/ 615 h 682"/>
                <a:gd name="T108" fmla="*/ 3316 w 3378"/>
                <a:gd name="T109" fmla="*/ 454 h 682"/>
                <a:gd name="T110" fmla="*/ 3378 w 3378"/>
                <a:gd name="T111" fmla="*/ 305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0" name="Group 16"/>
            <p:cNvGrpSpPr>
              <a:grpSpLocks/>
            </p:cNvGrpSpPr>
            <p:nvPr/>
          </p:nvGrpSpPr>
          <p:grpSpPr bwMode="auto">
            <a:xfrm rot="9045070">
              <a:off x="1200" y="1338"/>
              <a:ext cx="428" cy="441"/>
              <a:chOff x="2784" y="1440"/>
              <a:chExt cx="288" cy="288"/>
            </a:xfrm>
          </p:grpSpPr>
          <p:sp>
            <p:nvSpPr>
              <p:cNvPr id="73" name="Line 17"/>
              <p:cNvSpPr>
                <a:spLocks noChangeShapeType="1"/>
              </p:cNvSpPr>
              <p:nvPr/>
            </p:nvSpPr>
            <p:spPr bwMode="auto">
              <a:xfrm>
                <a:off x="2784" y="1440"/>
                <a:ext cx="144" cy="144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Line 18"/>
              <p:cNvSpPr>
                <a:spLocks noChangeShapeType="1"/>
              </p:cNvSpPr>
              <p:nvPr/>
            </p:nvSpPr>
            <p:spPr bwMode="auto">
              <a:xfrm flipH="1" flipV="1">
                <a:off x="2880" y="1536"/>
                <a:ext cx="192" cy="192"/>
              </a:xfrm>
              <a:prstGeom prst="line">
                <a:avLst/>
              </a:prstGeom>
              <a:noFill/>
              <a:ln w="28575">
                <a:solidFill>
                  <a:srgbClr val="000080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1" name="Text Box 19"/>
            <p:cNvSpPr txBox="1">
              <a:spLocks noChangeArrowheads="1"/>
            </p:cNvSpPr>
            <p:nvPr/>
          </p:nvSpPr>
          <p:spPr bwMode="auto">
            <a:xfrm>
              <a:off x="330" y="554"/>
              <a:ext cx="416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6775" tIns="48388" rIns="96775" bIns="48388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482600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968375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4525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19351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3923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8495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3067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7639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hangingPunct="0">
                <a:spcBef>
                  <a:spcPct val="50000"/>
                </a:spcBef>
              </a:pPr>
              <a:r>
                <a:rPr lang="en-US" sz="2500" b="0"/>
                <a:t>e</a:t>
              </a:r>
              <a:r>
                <a:rPr lang="en-US" sz="2500" b="0" baseline="30000">
                  <a:cs typeface="Arial" charset="0"/>
                </a:rPr>
                <a:t>–</a:t>
              </a:r>
              <a:endParaRPr lang="en-US" sz="2500" b="0">
                <a:cs typeface="Arial" charset="0"/>
              </a:endParaRPr>
            </a:p>
          </p:txBody>
        </p:sp>
        <p:sp>
          <p:nvSpPr>
            <p:cNvPr id="62" name="Text Box 20"/>
            <p:cNvSpPr txBox="1">
              <a:spLocks noChangeArrowheads="1"/>
            </p:cNvSpPr>
            <p:nvPr/>
          </p:nvSpPr>
          <p:spPr bwMode="auto">
            <a:xfrm>
              <a:off x="339" y="1462"/>
              <a:ext cx="416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6775" tIns="48388" rIns="96775" bIns="48388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482600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968375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4525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19351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3923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8495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3067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7639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hangingPunct="0">
                <a:spcBef>
                  <a:spcPct val="50000"/>
                </a:spcBef>
              </a:pPr>
              <a:r>
                <a:rPr lang="en-US" sz="2500" b="0"/>
                <a:t>q</a:t>
              </a:r>
              <a:endParaRPr lang="en-US" sz="2500" b="0" baseline="40000">
                <a:cs typeface="Arial" charset="0"/>
              </a:endParaRPr>
            </a:p>
          </p:txBody>
        </p:sp>
        <p:pic>
          <p:nvPicPr>
            <p:cNvPr id="63" name="Picture 21" descr="TP_tmp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" y="562"/>
              <a:ext cx="184" cy="1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64" name="Picture 22" descr="TP_tmp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9" y="562"/>
              <a:ext cx="184" cy="1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65" name="Picture 23" descr="TP_tmp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" y="1326"/>
              <a:ext cx="184" cy="1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66" name="Picture 24" descr="TP_tmp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2" y="1349"/>
              <a:ext cx="184" cy="1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67" name="Picture 25" descr="TP_tmp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1" y="702"/>
              <a:ext cx="110" cy="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68" name="Picture 26" descr="TP_tmp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2" y="1578"/>
              <a:ext cx="110" cy="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69" name="Oval 27"/>
            <p:cNvSpPr>
              <a:spLocks noChangeArrowheads="1"/>
            </p:cNvSpPr>
            <p:nvPr/>
          </p:nvSpPr>
          <p:spPr bwMode="auto">
            <a:xfrm>
              <a:off x="1140" y="895"/>
              <a:ext cx="68" cy="68"/>
            </a:xfrm>
            <a:prstGeom prst="ellipse">
              <a:avLst/>
            </a:prstGeom>
            <a:solidFill>
              <a:srgbClr val="CC00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70" name="Oval 28"/>
            <p:cNvSpPr>
              <a:spLocks noChangeArrowheads="1"/>
            </p:cNvSpPr>
            <p:nvPr/>
          </p:nvSpPr>
          <p:spPr bwMode="auto">
            <a:xfrm>
              <a:off x="1095" y="1438"/>
              <a:ext cx="68" cy="68"/>
            </a:xfrm>
            <a:prstGeom prst="ellipse">
              <a:avLst/>
            </a:prstGeom>
            <a:solidFill>
              <a:srgbClr val="CC00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71" name="Text Box 29"/>
            <p:cNvSpPr txBox="1">
              <a:spLocks noChangeArrowheads="1"/>
            </p:cNvSpPr>
            <p:nvPr/>
          </p:nvSpPr>
          <p:spPr bwMode="auto">
            <a:xfrm>
              <a:off x="1564" y="414"/>
              <a:ext cx="11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72" name="Text Box 31"/>
            <p:cNvSpPr txBox="1">
              <a:spLocks noChangeArrowheads="1"/>
            </p:cNvSpPr>
            <p:nvPr/>
          </p:nvSpPr>
          <p:spPr bwMode="auto">
            <a:xfrm>
              <a:off x="1706" y="1457"/>
              <a:ext cx="416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6775" tIns="48388" rIns="96775" bIns="48388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482600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968375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4525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19351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3923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8495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3067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7639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hangingPunct="0">
                <a:spcBef>
                  <a:spcPct val="50000"/>
                </a:spcBef>
              </a:pPr>
              <a:r>
                <a:rPr lang="en-US" sz="2500" b="0"/>
                <a:t>q</a:t>
              </a:r>
              <a:endParaRPr lang="en-US" sz="2500" b="0" baseline="40000">
                <a:cs typeface="Arial" charset="0"/>
              </a:endParaRPr>
            </a:p>
          </p:txBody>
        </p:sp>
      </p:grpSp>
      <p:sp>
        <p:nvSpPr>
          <p:cNvPr id="81" name="Text Box 45"/>
          <p:cNvSpPr txBox="1">
            <a:spLocks noChangeArrowheads="1"/>
          </p:cNvSpPr>
          <p:nvPr/>
        </p:nvSpPr>
        <p:spPr bwMode="auto">
          <a:xfrm>
            <a:off x="83280" y="988234"/>
            <a:ext cx="4356691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</a:pPr>
            <a:r>
              <a:rPr lang="en-GB" sz="1800" dirty="0">
                <a:solidFill>
                  <a:schemeClr val="accent2"/>
                </a:solidFill>
              </a:rPr>
              <a:t>Consider the QED process  </a:t>
            </a:r>
            <a:r>
              <a:rPr lang="en-GB" sz="2400" b="0" dirty="0"/>
              <a:t>e</a:t>
            </a:r>
            <a:r>
              <a:rPr lang="en-GB" baseline="44000" dirty="0"/>
              <a:t>–</a:t>
            </a:r>
            <a:r>
              <a:rPr lang="en-GB" sz="2400" b="0" dirty="0"/>
              <a:t>q </a:t>
            </a:r>
            <a:r>
              <a:rPr lang="en-GB" sz="2400" b="0" dirty="0">
                <a:sym typeface="Wingdings 3" charset="0"/>
              </a:rPr>
              <a:t></a:t>
            </a:r>
            <a:r>
              <a:rPr lang="en-GB" sz="2400" b="0" dirty="0"/>
              <a:t> e</a:t>
            </a:r>
            <a:r>
              <a:rPr lang="en-GB" baseline="44000" dirty="0">
                <a:cs typeface="Arial" charset="0"/>
              </a:rPr>
              <a:t>–</a:t>
            </a:r>
            <a:r>
              <a:rPr lang="en-GB" sz="2400" b="0" dirty="0" smtClean="0"/>
              <a:t>q</a:t>
            </a:r>
            <a:endParaRPr lang="en-GB" sz="2400" baseline="30000" dirty="0">
              <a:cs typeface="Arial" charset="0"/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0" y="1421622"/>
            <a:ext cx="7308850" cy="2641082"/>
            <a:chOff x="0" y="1421622"/>
            <a:chExt cx="7308850" cy="2641082"/>
          </a:xfrm>
        </p:grpSpPr>
        <p:pic>
          <p:nvPicPr>
            <p:cNvPr id="83" name="Picture 38" descr="TP_tmp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350" y="1756584"/>
              <a:ext cx="5605462" cy="638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84" name="Text Box 40"/>
            <p:cNvSpPr txBox="1">
              <a:spLocks noChangeArrowheads="1"/>
            </p:cNvSpPr>
            <p:nvPr/>
          </p:nvSpPr>
          <p:spPr bwMode="auto">
            <a:xfrm>
              <a:off x="0" y="1421622"/>
              <a:ext cx="3746836" cy="3715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buClr>
                  <a:srgbClr val="FF0000"/>
                </a:buClr>
                <a:buFontTx/>
                <a:buChar char="•"/>
              </a:pPr>
              <a:r>
                <a:rPr lang="en-GB" sz="1800" dirty="0" smtClean="0">
                  <a:solidFill>
                    <a:schemeClr val="accent2"/>
                  </a:solidFill>
                </a:rPr>
                <a:t> The </a:t>
              </a:r>
              <a:r>
                <a:rPr lang="en-GB" sz="1800" dirty="0">
                  <a:solidFill>
                    <a:schemeClr val="accent2"/>
                  </a:solidFill>
                </a:rPr>
                <a:t>Feynman rules for QED give:</a:t>
              </a:r>
            </a:p>
          </p:txBody>
        </p:sp>
        <p:pic>
          <p:nvPicPr>
            <p:cNvPr id="85" name="Picture 43" descr="TP_tmp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7937" y="2836619"/>
              <a:ext cx="3681413" cy="730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86" name="Text Box 44"/>
            <p:cNvSpPr txBox="1">
              <a:spLocks noChangeArrowheads="1"/>
            </p:cNvSpPr>
            <p:nvPr/>
          </p:nvSpPr>
          <p:spPr bwMode="auto">
            <a:xfrm>
              <a:off x="1063" y="2358247"/>
              <a:ext cx="5708912" cy="6485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buClr>
                  <a:srgbClr val="FF0000"/>
                </a:buClr>
                <a:buFontTx/>
                <a:buChar char="•"/>
              </a:pPr>
              <a:r>
                <a:rPr lang="en-GB" sz="1800" dirty="0" smtClean="0">
                  <a:solidFill>
                    <a:schemeClr val="accent2"/>
                  </a:solidFill>
                </a:rPr>
                <a:t> Which </a:t>
              </a:r>
              <a:r>
                <a:rPr lang="en-GB" sz="1800" dirty="0">
                  <a:solidFill>
                    <a:schemeClr val="accent2"/>
                  </a:solidFill>
                </a:rPr>
                <a:t>can be </a:t>
              </a:r>
              <a:r>
                <a:rPr lang="en-GB" sz="1800" dirty="0" err="1" smtClean="0">
                  <a:solidFill>
                    <a:schemeClr val="accent2"/>
                  </a:solidFill>
                </a:rPr>
                <a:t>epressed</a:t>
              </a:r>
              <a:r>
                <a:rPr lang="en-GB" sz="1800" dirty="0" smtClean="0">
                  <a:solidFill>
                    <a:schemeClr val="accent2"/>
                  </a:solidFill>
                </a:rPr>
                <a:t> </a:t>
              </a:r>
              <a:r>
                <a:rPr lang="en-GB" sz="1800" dirty="0">
                  <a:solidFill>
                    <a:schemeClr val="accent2"/>
                  </a:solidFill>
                </a:rPr>
                <a:t>in terms of the electron and</a:t>
              </a:r>
            </a:p>
            <a:p>
              <a:pPr>
                <a:buClr>
                  <a:srgbClr val="FF0000"/>
                </a:buClr>
              </a:pPr>
              <a:r>
                <a:rPr lang="en-GB" sz="1800" dirty="0">
                  <a:solidFill>
                    <a:schemeClr val="accent2"/>
                  </a:solidFill>
                </a:rPr>
                <a:t>  </a:t>
              </a:r>
              <a:r>
                <a:rPr lang="en-GB" sz="1800" dirty="0" smtClean="0">
                  <a:solidFill>
                    <a:schemeClr val="accent2"/>
                  </a:solidFill>
                </a:rPr>
                <a:t>quark </a:t>
              </a:r>
              <a:r>
                <a:rPr lang="en-GB" sz="1800" dirty="0">
                  <a:solidFill>
                    <a:schemeClr val="accent2"/>
                  </a:solidFill>
                </a:rPr>
                <a:t>4-vector currents:</a:t>
              </a:r>
            </a:p>
          </p:txBody>
        </p:sp>
        <p:pic>
          <p:nvPicPr>
            <p:cNvPr id="87" name="Picture 47" descr="TP_tmp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837" y="3699167"/>
              <a:ext cx="2454275" cy="320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88" name="Picture 49" descr="TP_tmp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6000" y="3695992"/>
              <a:ext cx="2482850" cy="322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89" name="Text Box 50"/>
            <p:cNvSpPr txBox="1">
              <a:spLocks noChangeArrowheads="1"/>
            </p:cNvSpPr>
            <p:nvPr/>
          </p:nvSpPr>
          <p:spPr bwMode="auto">
            <a:xfrm>
              <a:off x="716551" y="3695992"/>
              <a:ext cx="638175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GB" sz="1800" dirty="0">
                  <a:solidFill>
                    <a:schemeClr val="accent2"/>
                  </a:solidFill>
                </a:rPr>
                <a:t>with</a:t>
              </a:r>
            </a:p>
          </p:txBody>
        </p:sp>
        <p:sp>
          <p:nvSpPr>
            <p:cNvPr id="90" name="Text Box 51"/>
            <p:cNvSpPr txBox="1">
              <a:spLocks noChangeArrowheads="1"/>
            </p:cNvSpPr>
            <p:nvPr/>
          </p:nvSpPr>
          <p:spPr bwMode="auto">
            <a:xfrm>
              <a:off x="4114800" y="3656302"/>
              <a:ext cx="587375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GB" sz="1800" dirty="0">
                  <a:solidFill>
                    <a:schemeClr val="accent2"/>
                  </a:solidFill>
                </a:rPr>
                <a:t>and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3516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psi^\prime(\vec{x},t) = \hat{P}\psi(\vec{x},t) = \psi(-\vec{x},t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1"/>
  <p:tag name="PICTUREFILESIZE" val="592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hat{P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498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theta_e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"/>
  <p:tag name="PICTUREFILESIZE" val="603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\nu}_e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58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e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47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\mu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"/>
  <p:tag name="PICTUREFILESIZE" val="46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{\nu}_\mu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59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j_A = \o{\psi} \gamma^\mu\gamma^5 \phi 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5"/>
  <p:tag name="PICTUREFILESIZE" val="2605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gamma^5 = i\gamma^0\gamma^1\gamma^2\gamma^3; \ \ \ \ \gamma^5\gamma^0 = - \gamma^0\gamma^5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30"/>
  <p:tag name="PICTUREFILESIZE" val="4776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j_A^\mu\Prightarrow -j_{A\mu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3"/>
  <p:tag name="PICTUREFILESIZE" val="2207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j_A^0 \Prightarrow -j_A^0; \ \ \ j_A^k \Prightarrow +j_A^k; \ \ \ \ \ \ \&#10;  j_V^0 \Prightarrow +j_V^0; \ \ \ j_V^k \Prightarrow -j_V^k&#10;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34"/>
  <p:tag name="PICTUREFILESIZE" val="8275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j_A = \o{\psi} \gamma^\mu\gamma^5 \phi \Prightarrow  \o{\psi}\gamma^0\gamma^\mu\gamma^5\gamma^0\phi = -\o{\psi}\gamma^0\gamma^\mu\gamma^0\gamma^5\phi 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99"/>
  <p:tag name="PICTUREFILESIZE" val="949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hat{P}\hat{P} = I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9"/>
  <p:tag name="PICTUREFILESIZE" val="1102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j^k_A =  \Prightarrow  -\o{\psi}\gamma^0\gamma^k\gamma^0\gamma^5\phi  = +\o{\psi}\gamma^k\gamma^5\phi = +j_A^k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77"/>
  <p:tag name="PICTUREFILESIZE" val="7656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j^0_A =  \Prightarrow  -\o{\psi}\gamma^0\gamma^0\gamma^0\gamma^5\phi  = -\o{\psi}\gamma^0\gamma^5\phi = -j_A^0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77"/>
  <p:tag name="PICTUREFILESIZE" val="7406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k=1,2,3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40"/>
  <p:tag name="PICTUREFILESIZE" val="161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$$M \propto g_{\mu\nu} j_1^\mu j_2^\nu = j_1^0 j_2^0 - \sum_{k=1,3} j_1^k j_2^k 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256"/>
  <p:tag name="ORIGWIDTH" val="132"/>
  <p:tag name="PICTUREFILESIZE" val="1199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$$j_{A1}. j_{A2} \Prightarrow  (-j_1^0)(-j_2^0) - \sum_{k=1,3} (j_1^k)(j_2^k) = j_{A1}.j_{A2}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256"/>
  <p:tag name="ORIGWIDTH" val="200"/>
  <p:tag name="PICTUREFILESIZE" val="15836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$$j_{V1}. j_{A2} \Prightarrow  (j_1^0)(-j_2^0) - \sum_{k=1,3} (-j_1^k)(j_2^k) = -j_{V1}.j_{A2}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256"/>
  <p:tag name="ORIGWIDTH" val="209"/>
  <p:tag name="PICTUREFILESIZE" val="16523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m{\bf \mu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256"/>
  <p:tag name="ORIGWIDTH" val="6"/>
  <p:tag name="PICTUREFILESIZE" val="1279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m{\nu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256"/>
  <p:tag name="ORIGWIDTH" val="6"/>
  <p:tag name="PICTUREFILESIZE" val="1263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psi_1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548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phi_1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"/>
  <p:tag name="PICTUREFILESIZE" val="59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P^2 = 1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8"/>
  <p:tag name="PICTUREFILESIZE" val="835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psi_2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70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phi_2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9"/>
  <p:tag name="PICTUREFILESIZE" val="755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M_{fi} \propto j_1.j_2 = g_V^2 j_1^V.j_2^V  + g_A^2 j_1^A.j_2^A + g_Vg_A(j_1^V.j_2^A+j_1^A.j_2^V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28"/>
  <p:tag name="PICTUREFILESIZE" val="11627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 j_1.j_2 \Prightarrow g_V^2 j_1^V.j_2^V  + g_A^2 j_1^A.j_2^A - g_Vg_A(j_1^V.j_2^A+j_1^A.j_2^V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10"/>
  <p:tag name="PICTUREFILESIZE" val="11108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j_1 = \o{\phi}_1 (g_V\gamma^\mu + g_A\gamma^\mu\gamma^5) \psi_1 = g_V j_1^V+ g_A j_1^A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74"/>
  <p:tag name="PICTUREFILESIZE" val="8438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j_2 = \o{\phi}_2 (g_V\gamma^\mu + g_A\gamma^\mu\gamma^5) \psi_2 = g_V j_2^V + g_A j_2^A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74"/>
  <p:tag name="PICTUREFILESIZE" val="9126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frac{g_{\mu\nu}}{q^2-m^2}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2"/>
  <p:tag name="PICTUREFILESIZE" val="254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propto \frac{g_Vg_A}{g^2_V + g_A^2}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42"/>
  <p:tag name="PICTUREFILESIZE" val="3477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s = \sin{\frac{\theta}{2}}; \ \ \ c = \cos{\frac{\theta}{2}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5"/>
  <p:tag name="PICTUREFILESIZE" val="321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gamma^5u_\uparrow = + u_\uparrow; \ \ &#10;\gamma^5 u_\downarrow = - u_\downarrow;  \ \&#10;\gamma^5 v_\uparrow = -v_\uparrow; \ \&#10;\gamma^5 v_\downarrow = +v_\downarrow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13"/>
  <p:tag name="PICTUREFILESIZE" val="714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P = \pm 1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1"/>
  <p:tag name="PICTUREFILESIZE" val="657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E\gg m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9"/>
  <p:tag name="PICTUREFILESIZE" val="132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gamma^5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"/>
  <p:tag name="PICTUREFILESIZE" val="639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gamma^5&#10;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"/>
  <p:tag name="PICTUREFILESIZE" val="639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u_R; \ \ \ \ \ u_L; \ \ \ \ \ v_R; \ \ \ \ \ v_L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7"/>
  <p:tag name="PICTUREFILESIZE" val="2545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E\gg m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9"/>
  <p:tag name="PICTUREFILESIZE" val="132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gamma^5u_R = + u_R; \ \ &#10;\gamma^5 u_L = - u_L;  \ \&#10;\gamma^5 v_R = -v_R; \ \&#10;\gamma^5 v_L = +v_L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18"/>
  <p:tag name="PICTUREFILESIZE" val="711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u_R \equiv u_\uparrow; \ \ \ \ \ u_L \equiv u_\downarrow; \ \ \ \ \ v_R \equiv v_\uparrow; \ \ \ \ \ v_L \equiv  v_\downarrow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70"/>
  <p:tag name="PICTUREFILESIZE" val="4585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u_\uparrow = \sqrt{E}\fvector{c}{se^{i\phi}}{c}{se^{i\phi}}; \ &#10;u_\downarrow = \sqrt{E}\fvector{-s}{ce^{i\phi}}{s}{-ce^{i\phi}};&#10;      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60"/>
  <p:tag name="PICTUREFILESIZE" val="13343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&#10; v_\uparrow = \sqrt{E}\fvector{s}{-ce^{i\phi}}&#10;{-s}{ce^{i\phi}}&#10;;&#10;\&#10;v_\downarrow = \sqrt{E}\fvector{c}{se^{i\phi}}{c}{se^{i\phi}}&#10;      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54"/>
  <p:tag name="PICTUREFILESIZE" val="1283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\gamma^5 \equiv i\gamma^0\gamma^1\gamma^2\gamma^3 = \gammafive = \twotwomatrix{0}{I}{I}{0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68"/>
  <p:tag name="PICTUREFILESIZE" val="1086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hat{P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498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E\gg m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9"/>
  <p:tag name="PICTUREFILESIZE" val="1324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\psi = \psi_R + \psi_L = \frac{1}{2}(1+\gamma^5)\psi + \frac{1}{2}{(1-\gamma^5)}\psi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69"/>
  <p:tag name="PICTUREFILESIZE" val="6736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gamma^5u_R = + u_R; \ \ &#10;\gamma^5 u_L = - u_L;  \ \&#10;\gamma^5 v_R = -v_R; \ \&#10;\gamma^5 v_L = +v_L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18"/>
  <p:tag name="PICTUREFILESIZE" val="711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P_R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627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overline{u}\gamma^\nu  u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256"/>
  <p:tag name="ORIGWIDTH" val="21"/>
  <p:tag name="PICTUREFILESIZE" val="2457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P_R u_R = u_R; \ \ \ \&#10;  P_R u_L = 0;  \ \ \ \&#10;  P_L u_R = 0; \ \ \ \&#10;  P_L u_L = u_L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98"/>
  <p:tag name="PICTUREFILESIZE" val="6175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P_R v_R = 0; \ \ \ \&#10;  P_R v_L = v_L;  \ \ \ \&#10;  P_L v_R = v_R; \ \ \ \&#10;  P_L v_L = 0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95"/>
  <p:tag name="PICTUREFILESIZE" val="6196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P_R = \frac{1}{2}(1+\gamma^5); \ \ \ \ \ \ P_L = \frac{1}{2}(1-\gamma^5) 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39"/>
  <p:tag name="PICTUREFILESIZE" val="5252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\overline{\psi}_R\gamma^\mu\phi_L = 0; \ \ \  \ \ \overline{\psi}_L\gamma^\mu\phi_R =0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7"/>
  <p:tag name="PICTUREFILESIZE" val="4958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\gamma^5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"/>
  <p:tag name="PICTUREFILESIZE" val="63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hat{P}\psi(\vec{x},t) = P\psi(\vec{x},t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8"/>
  <p:tag name="PICTUREFILESIZE" val="3302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ie\overline{\psi}\gamma^\mu\phi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1"/>
  <p:tag name="PICTUREFILESIZE" val="187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E\gg m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9"/>
  <p:tag name="PICTUREFILESIZE" val="1324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E\gg m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9"/>
  <p:tag name="PICTUREFILESIZE" val="1324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\begin{eqnarray*}&#10;ie\overline{\psi}\gamma^\mu\phi &amp;=&amp; ie(\overline{\psi}_L+\overline{\psi}_R)\gamma^\mu(\phi_R+\phi_L)\\&#10;&amp;=&amp;ie(\overline{\psi}_R\gamma^\mu\phi_R + &#10;\overline{\psi}_R\gamma^\mu\phi_L + &#10;\overline{\psi}_L\gamma^\mu\phi_R + &#10;\overline{\psi}_L\gamma^\mu\phi_L)&#10;\end{eqnarray*}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37"/>
  <p:tag name="PICTUREFILESIZE" val="16009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(\gamma^5)^2 = 1; \ \ \ \ \ \gamma^{5\dagger}=\gamma^5; \ \ \ \ \ \gamma^5\gamma^\mu=-\gamma^\mu\gamma^5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63"/>
  <p:tag name="PICTUREFILESIZE" val="5262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frac{1}{2}(1-\gamma^5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8"/>
  <p:tag name="PICTUREFILESIZE" val="1785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(E\gg m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5"/>
  <p:tag name="PICTUREFILESIZE" val="1814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frac{1}{2}(1-\gamma^5)u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43"/>
  <p:tag name="PICTUREFILESIZE" val="2154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frac{1}{2}(1-\gamma^5)v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43"/>
  <p:tag name="PICTUREFILESIZE" val="2075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frac{-ig_w}{\sqrt{2}}\frac{1}{2}\gamma^\mu(1-\gamma^5)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2"/>
  <p:tag name="PICTUREFILESIZE" val="474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hat{P}\hat{P}\psi(\vec{x},t) = P\hat{P}\psi(\vec{x},t) = P^2 \psi(\vec{x},t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40"/>
  <p:tag name="PICTUREFILESIZE" val="7386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\psi} \frac{1}{2}\gamma^\mu(1-\gamma^5)\phi = \o{\psi}\gamma^\mu \phi_L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4"/>
  <p:tag name="PICTUREFILESIZE" val="516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\psi} \frac{1}{2}\gamma^\mu(1-\gamma^5)\phi = \o{\psi}_L\gamma^\mu \phi_L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8"/>
  <p:tag name="PICTUREFILESIZE" val="5266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\psi}_R\gamma^\mu \phi_L = 0 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1"/>
  <p:tag name="PICTUREFILESIZE" val="229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\psi} = \o{\psi}_R + \o{\psi}_L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6"/>
  <p:tag name="PICTUREFILESIZE" val="1898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m{\bf \mu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256"/>
  <p:tag name="ORIGWIDTH" val="6"/>
  <p:tag name="PICTUREFILESIZE" val="1279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569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569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\o{\nu}_e + e^- \rightarrow W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1"/>
  <p:tag name="PICTUREFILESIZE" val="190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\Prightarrow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6"/>
  <p:tag name="PICTUREFILESIZE" val="609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\o{\nu}_e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58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psi(\vec{x},t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6"/>
  <p:tag name="PICTUREFILESIZE" val="1647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e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47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\vec{p}_{\o{\nu}_e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4"/>
  <p:tag name="PICTUREFILESIZE" val="91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\vec{p}_e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718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\o{\nu}_e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584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e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47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-\vec{p}_e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7"/>
  <p:tag name="PICTUREFILESIZE" val="819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-\vec{p}_{\o{\nu}_e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1"/>
  <p:tag name="PICTUREFILESIZE" val="982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569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569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M_{fi}  = \GF\, g_{\mu\nu} [\o{\psi}\gamma^\mu\psi][\o{\psi}\gamma^\nu\psi]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7"/>
  <p:tag name="PICTUREFILESIZE" val="536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P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398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$M_{fi}  = \frac{\GF}{\sqrt{2}}\, g_{\mu\nu} [\o{\psi}\gamma^\mu(1-\gamma^5)\psi][\o{\psi}\gamma^\nu(1-\gamma^5)\psi]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86"/>
  <p:tag name="PICTUREFILESIZE" val="10277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$M_{fi}  =  [\mbox{$\frac{g_W}{\sqrt{2}}$}&#10;\o{\psi}\mbox{$\frac{1}{2}$}\gamma^\mu(1-\gamma^5)\psi]    &#10;\frac{g_{\mu\nu}-q_\mu q_\nu/m_W^2}{q^2-m_W^2} &#10;[&#10;\mbox{$\frac{g_W}{\sqrt{2}}$}\o{\psi}&#10;\mbox{$\frac{1}{2}$}\gamma^\nu(1-\gamma^5)\psi]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58"/>
  <p:tag name="PICTUREFILESIZE" val="17273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$\frac{\GF}{\sqrt{2}} = \frac{g^2_W}{8m_W^2} 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49"/>
  <p:tag name="PICTUREFILESIZE" val="442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q^2 \ll m_W^2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8"/>
  <p:tag name="PICTUREFILESIZE" val="2297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$M_{fi}  = \frac{g_W^2}{8m_W^2}  g_{\mu\nu} &#10;[\o{\psi}\gamma^\mu(1-\gamma^5)\psi]    &#10;[&#10;\o{\psi}\gamma^\nu(1-\gamma^5)\psi]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90"/>
  <p:tag name="PICTUREFILESIZE" val="11587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G_\mathrm{F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62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\GF\, = 1.166\times10^{-5}\, \mathrm{GeV}^{-2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8"/>
  <p:tag name="PICTUREFILESIZE" val="410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hat{P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49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langle \psi | \psi \rangle = \langle \psi^\prime|\psi^\prime \rangle = \langle \psi |\hat{P}^\dagger \hat{P}|\psi\rangle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5"/>
  <p:tag name="PICTUREFILESIZE" val="551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-iM = {\left[ \overline{u}_e(p_3) ie\gamma^\mu   u_e(p_1)\right]}     \frac{-ig_{\mu\nu}}{q^2}   {\left[\overline{u}_q(p_4) ie\gamma^\nu  u_q(p_2)\right]}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256"/>
  <p:tag name="ORIGWIDTH" val="211"/>
  <p:tag name="PICTUREFILESIZE" val="1931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$$M = -\frac{e^2}{q^2} g_{\mu\nu} j_e^\mu j_q^\nu = -\frac{e^2}{q^2} j_e.j_q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256"/>
  <p:tag name="ORIGWIDTH" val="126"/>
  <p:tag name="PICTUREFILESIZE" val="1066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j_e = \o{u}_e(p_3) \gamma^\mu u_e(p_1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4"/>
  <p:tag name="PICTUREFILESIZE" val="429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j_q = \o{u}_q(p_4) \gamma^\mu u_q(p_2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5"/>
  <p:tag name="PICTUREFILESIZE" val="457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p_1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53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p_3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69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p_2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67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p_4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55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m{\bf \mu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256"/>
  <p:tag name="ORIGWIDTH" val="6"/>
  <p:tag name="PICTUREFILESIZE" val="127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m{\nu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256"/>
  <p:tag name="ORIGWIDTH" val="6"/>
  <p:tag name="PICTUREFILESIZE" val="126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hat{P}^\dagger \hat{P} = I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4"/>
  <p:tag name="PICTUREFILESIZE" val="131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hat{P} = \gamma^0 = \gammaz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99"/>
  <p:tag name="PICTUREFILESIZE" val="657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P = +1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1"/>
  <p:tag name="PICTUREFILESIZE" val="65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P_{e^-} = P_{\mu^-} = P_{\tau^-} = P_\nu = P_q = +1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36"/>
  <p:tag name="PICTUREFILESIZE" val="334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P_{e^+} = P_{\mu^+} = P_{\tau^+} = P_{\overline{\nu}} = P_{\overline{q}} = -1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36"/>
  <p:tag name="PICTUREFILESIZE" val="351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\gamma^0 = \gammaz; \ \ \gamma^1 = \gammao; \ \ \gamma^2 = \gammat; \ \ \gamma^3 = \gammath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44"/>
  <p:tag name="PICTUREFILESIZE" val="2673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\gamma^0 = \diracbeta; \ \ \ \ \gamma^k = \twotwomatrix{0}{\sigma_k}{-\sigma_k}{0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41"/>
  <p:tag name="PICTUREFILESIZE" val="725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rho = \psi^\dagger\psi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9"/>
  <p:tag name="PICTUREFILESIZE" val="146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vec{j} = \psi^\dagger\vec{\alpha}\psi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45"/>
  <p:tag name="PICTUREFILESIZE" val="198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\partial_\mu j^\mu =0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8"/>
  <p:tag name="PICTUREFILESIZE" val="162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j^\mu = (\rho,\vec{j}) = \psi^\dagger \gamma^0\gamma^\mu\psi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97"/>
  <p:tag name="PICTUREFILESIZE" val="450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hat{P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49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j^\mu  = \psi^\dagger \gamma^0\gamma^\mu\psi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3"/>
  <p:tag name="PICTUREFILESIZE" val="267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j^\mu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55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j^\mu = \apsi \gamma^\mu \psi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49"/>
  <p:tag name="PICTUREFILESIZE" val="2007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\begin{eqnarray*}&#10;\apsi = \psi^\dagger\gamma^0 &amp;=&amp; (\psi^*)^T\gamma^0 = &#10;(\psi_1^*,\psi_2^*,\psi_3^*,\psi_4^*)\gammaz\\ \apsi &amp;=&amp;(\psi_1^*,\psi_2^*,-\psi_3^*,-\psi_4^*) &#10;\end{eqnarray*}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41"/>
  <p:tag name="PICTUREFILESIZE" val="1984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\overline{\psi} = \psi^\dagger\gamma^0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41"/>
  <p:tag name="PICTUREFILESIZE" val="1697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-iM = {\left[ \overline{u}_e(p_3) ie\gamma^\mu   u_e(p_1)\right]}     \frac{-ig_{\mu\nu}}{q^2}   {\left[\overline{u}_q(p_4) ie\gamma^\nu  u_q(p_2)\right]}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256"/>
  <p:tag name="ORIGWIDTH" val="211"/>
  <p:tag name="PICTUREFILESIZE" val="1931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$$M = -\frac{e^2}{q^2} g_{\mu\nu} j_e^\mu j_q^\nu = -\frac{e^2}{q^2} j_e.j_q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256"/>
  <p:tag name="ORIGWIDTH" val="126"/>
  <p:tag name="PICTUREFILESIZE" val="1066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j_e = \o{u}_e(p_3) \gamma^\mu u_e(p_1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4"/>
  <p:tag name="PICTUREFILESIZE" val="429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j_q = \o{u}_q(p_4) \gamma^\mu u_q(p_2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5"/>
  <p:tag name="PICTUREFILESIZE" val="457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p_1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53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 \hat{P}\hat{P}\psi(\vec{x},t) = \hat{P}\psi(-\vec{x},t) = \psi(\vec{x},t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31"/>
  <p:tag name="PICTUREFILESIZE" val="6687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p_3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69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p_2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67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p_4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55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m{\bf \mu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256"/>
  <p:tag name="ORIGWIDTH" val="6"/>
  <p:tag name="PICTUREFILESIZE" val="1279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m{\nu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256"/>
  <p:tag name="ORIGWIDTH" val="6"/>
  <p:tag name="PICTUREFILESIZE" val="126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u} = u^\dagger \gamma^0 \Prightarrow (\hat{P}u)^\dagger \gamma^0 = u^\dagger \gamma^{0\dagger} \gamma^0 = u^\dagger \gamma^0 \gamma^0 = \o{u}\gamma^0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91"/>
  <p:tag name="PICTUREFILESIZE" val="837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j_e = \o{u}_e(p_3) \gamma^\mu u_e(p_1) \Prightarrow \o{u}_e(p_3) \gamma^0\gamma^\mu\gamma^0 u_e(p_1)  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86"/>
  <p:tag name="PICTUREFILESIZE" val="10199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u} \Prightarrow \o{u} \gamma^0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40"/>
  <p:tag name="PICTUREFILESIZE" val="1746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u \stackrel{\hat{P}}\rightarrow \hat{P}u = \gamma^0u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7"/>
  <p:tag name="PICTUREFILESIZE" val="260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j^k_q \Prightarrow -j^k_q \ \ \ k=1,2,3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92"/>
  <p:tag name="PICTUREFILESIZE" val="429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hat{P}\hat{P} = I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9"/>
  <p:tag name="PICTUREFILESIZE" val="110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j^0_q \Prightarrow j^0_q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8"/>
  <p:tag name="PICTUREFILESIZE" val="2156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j_e^0 \Prightarrow \o{u} \gamma^0\gamma^0\gamma^0 u =  \o{u} \gamma^0 u = j_e^0 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9"/>
  <p:tag name="PICTUREFILESIZE" val="502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j_e^k \Prightarrow \o{u} \gamma^0\gamma^k\gamma^0 u =  - \o{u}\gamma^k\gamma^0 \gamma^0 u = -\o{u}\gamma^ku=  -j_e^k 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90"/>
  <p:tag name="PICTUREFILESIZE" val="855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j_e.j_q = j^0_ej^0_q - j^k_e j^k_q \Prightarrow  j^0_ej^0_q - (-j^k_e)(-j^k_q)= j_e.j_q $&#10;\end{document}&#10; 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04"/>
  <p:tag name="PICTUREFILESIZE" val="940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"/>
  <p:tag name="SOURCE" val="\documentclass{article}\pagestyle{empty}&#10;\usepackage{partiiiparticles}&#10;\begin{document}&#10;&#10;$k = 1,3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1"/>
  <p:tag name="PICTUREFILESIZE" val="114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j^\mu\Prightarrow j_{\mu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40"/>
  <p:tag name="PICTUREFILESIZE" val="162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\begin{eqnarray*}&#10;    j^\mu.j^\nu &amp;\Prightarrow&amp; j_{\mu}.j_{\nu} \cr&#10;                    &amp; \Prightarrow &amp;  j^\mu.j^\nu&#10;\end{eqnarray*}&#10;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0"/>
  <p:tag name="PICTUREFILESIZE" val="4776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gamma^0\gamma^k = -\gamma^k\gamma^0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5"/>
  <p:tag name="PICTUREFILESIZE" val="240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gamma^0\gamma^0 = 1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5"/>
  <p:tag name="PICTUREFILESIZE" val="134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j^\mu = \overline{\psi}\gamma^\mu\phi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47"/>
  <p:tag name="PICTUREFILESIZE" val="202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hat{P}^{-1} = \hat{P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5"/>
  <p:tag name="PICTUREFILESIZE" val="114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"/>
  <p:tag name="SOURCE" val="\documentclass{article}\pagestyle{empty}&#10;\usepackage{partiiiparticles}&#10;\begin{document}&#10;&#10;$\o{\psi} \phi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4"/>
  <p:tag name="PICTUREFILESIZE" val="857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\psi} (\gamma^\mu\gamma^\nu - \gamma^\nu\gamma^\mu) \phi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3"/>
  <p:tag name="PICTUREFILESIZE" val="365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\psi} \gamma^5 \phi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3"/>
  <p:tag name="PICTUREFILESIZE" val="142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\psi} \gamma^\mu\phi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5"/>
  <p:tag name="PICTUREFILESIZE" val="1427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\psi} \gamma^\mu\gamma^5\phi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4"/>
  <p:tag name="PICTUREFILESIZE" val="200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^{60}\mathrm{Co} \rightarrow ^{60}Ni^* + e^- + \overline{\nu}_e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98"/>
  <p:tag name="PICTUREFILESIZE" val="392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 \o{u}_e \gamma^\mu u_\nu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9"/>
  <p:tag name="PICTUREFILESIZE" val="1523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"/>
  <p:tag name="SOURCE" val="\documentclass{article}\pagestyle{empty}&#10;\usepackage{partiiiparticles}&#10;\begin{document}&#10;&#10;$(E,\vec{p}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3"/>
  <p:tag name="PICTUREFILESIZE" val="142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vec{\mu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483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Prightarrow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6"/>
  <p:tag name="PICTUREFILESIZE" val="60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hat{P}\hat{P} = I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9"/>
  <p:tag name="PICTUREFILESIZE" val="110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vec{B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55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vec{B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55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(E,-\vec{p}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1"/>
  <p:tag name="PICTUREFILESIZE" val="154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vec{\mu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483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j^\mu \propto   \overline{u}_{\nu_e} (\gamma^\mu - \gamma^\mu\gamma^5) u_e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92"/>
  <p:tag name="PICTUREFILESIZE" val="469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p_1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53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p_3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69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m{\bf \mu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256"/>
  <p:tag name="ORIGWIDTH" val="6"/>
  <p:tag name="PICTUREFILESIZE" val="1279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569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(\o{\psi}{\gamma^\mu(1-\gamma^5)}\phi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4"/>
  <p:tag name="PICTUREFILESIZE" val="335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hat{P} = \hat{P}^\dagger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9"/>
  <p:tag name="PICTUREFILESIZE" val="100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(\o{\psi}{\gamma^\mu(1+\gamma^5)}\phi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4"/>
  <p:tag name="PICTUREFILESIZE" val="3379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(\o{\psi}\phi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1"/>
  <p:tag name="PICTUREFILESIZE" val="1348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(\o{\psi}\gamma^5\phi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0"/>
  <p:tag name="PICTUREFILESIZE" val="1926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rho = 0.75080\pm0.00105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95"/>
  <p:tag name="PICTUREFILESIZE" val="3496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rho = 0.75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7"/>
  <p:tag name="PICTUREFILESIZE" val="1409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frac{\Gamma(\pi^-\rightarrow e^-\o{\nu}_e)}{\Gamma(\pi^-\rightarrow \mu^-\o{\nu}_\mu)} = (1.230\pm0.004)\times 10^{-4}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73"/>
  <p:tag name="PICTUREFILESIZE" val="934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frac{\Gamma(\pi^-\rightarrow e^-\o{\nu}_e)}{\Gamma(\pi^-\rightarrow \mu^-\o{\nu}_\mu)} \approx 1.3\times 10^{-4}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2"/>
  <p:tag name="PICTUREFILESIZE" val="6928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frac{\Gamma(\pi^-\rightarrow e^-\o{\nu}_e)}{\Gamma(\pi^-\rightarrow\mu^-\o{\nu}_\mu)} = 5.5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92"/>
  <p:tag name="PICTUREFILESIZE" val="5763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mu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"/>
  <p:tag name="PICTUREFILESIZE" val="463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e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4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Module.thmx</Template>
  <TotalTime>13766</TotalTime>
  <Words>3480</Words>
  <Application>Microsoft Macintosh PowerPoint</Application>
  <PresentationFormat>On-screen Show (4:3)</PresentationFormat>
  <Paragraphs>531</Paragraphs>
  <Slides>36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8" baseType="lpstr">
      <vt:lpstr>Module</vt:lpstr>
      <vt:lpstr>Equation</vt:lpstr>
      <vt:lpstr> Lecture #5</vt:lpstr>
      <vt:lpstr>Discrete symmetries</vt:lpstr>
      <vt:lpstr>Parity</vt:lpstr>
      <vt:lpstr>In quantum mechanics</vt:lpstr>
      <vt:lpstr>Parity in QED and QCD</vt:lpstr>
      <vt:lpstr>Parity in QED and QCD</vt:lpstr>
      <vt:lpstr>Pauli-Dirac representation (from KTII)</vt:lpstr>
      <vt:lpstr>The Adjoint spinor (from KTII)</vt:lpstr>
      <vt:lpstr>Parity in QED and QCD</vt:lpstr>
      <vt:lpstr>Parity in QED and QCD</vt:lpstr>
      <vt:lpstr>Bilinear covariants</vt:lpstr>
      <vt:lpstr>Parity in weak interactions</vt:lpstr>
      <vt:lpstr>Parity in weak interactions</vt:lpstr>
      <vt:lpstr>Parity in weak interactions</vt:lpstr>
      <vt:lpstr>Parity in weak interactions</vt:lpstr>
      <vt:lpstr>Helicity of neutrinos</vt:lpstr>
      <vt:lpstr>V-A structure of the weak interactions</vt:lpstr>
      <vt:lpstr>Evidence for V-A</vt:lpstr>
      <vt:lpstr>V-A structure of the weak interactions</vt:lpstr>
      <vt:lpstr>V-A structure of the weak interactions</vt:lpstr>
      <vt:lpstr>V-A structure of the weak interactions</vt:lpstr>
      <vt:lpstr>Chirality</vt:lpstr>
      <vt:lpstr>Chirality</vt:lpstr>
      <vt:lpstr>Chirality in QED</vt:lpstr>
      <vt:lpstr>Chirality in QED</vt:lpstr>
      <vt:lpstr>Chirality in weak interactions</vt:lpstr>
      <vt:lpstr>Chirality in weak interactions</vt:lpstr>
      <vt:lpstr>Connection to Fermi theory</vt:lpstr>
      <vt:lpstr>Neutrino detection</vt:lpstr>
      <vt:lpstr>Nuclear reactors</vt:lpstr>
      <vt:lpstr>First neutrino detection</vt:lpstr>
      <vt:lpstr>Another neutrino</vt:lpstr>
      <vt:lpstr>Another neutrino</vt:lpstr>
      <vt:lpstr>Discovery of the muon neutrino</vt:lpstr>
      <vt:lpstr>Around 1960’s</vt:lpstr>
      <vt:lpstr>Tuesday lectures</vt:lpstr>
    </vt:vector>
  </TitlesOfParts>
  <Company>Physik-Institut, University of Zurich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Lecture #1</dc:title>
  <dc:creator>Florencia Canelli</dc:creator>
  <cp:lastModifiedBy>Florencia Canelli</cp:lastModifiedBy>
  <cp:revision>515</cp:revision>
  <dcterms:created xsi:type="dcterms:W3CDTF">2016-09-17T12:23:00Z</dcterms:created>
  <dcterms:modified xsi:type="dcterms:W3CDTF">2016-10-10T21:06:01Z</dcterms:modified>
</cp:coreProperties>
</file>